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7" d="100"/>
          <a:sy n="67" d="100"/>
        </p:scale>
        <p:origin x="62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7ED72-53EB-44CE-8DA4-DA27E791AD8A}"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7B5EF-809A-4C77-B4D4-58A1497965AD}" type="slidenum">
              <a:rPr lang="en-US" smtClean="0"/>
              <a:t>‹#›</a:t>
            </a:fld>
            <a:endParaRPr lang="en-US"/>
          </a:p>
        </p:txBody>
      </p:sp>
    </p:spTree>
    <p:extLst>
      <p:ext uri="{BB962C8B-B14F-4D97-AF65-F5344CB8AC3E}">
        <p14:creationId xmlns:p14="http://schemas.microsoft.com/office/powerpoint/2010/main" val="175220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Karen</a:t>
            </a:r>
          </a:p>
          <a:p>
            <a:endParaRPr lang="en-US"/>
          </a:p>
          <a:p>
            <a:r>
              <a:rPr lang="en-US" b="1"/>
              <a:t>THE 101 QUESTION SELF-ASSESSMENT HAS EIGHT CATEGORIES:</a:t>
            </a:r>
          </a:p>
          <a:p>
            <a:endParaRPr lang="en-US" b="1"/>
          </a:p>
          <a:p>
            <a:pPr marL="457200" indent="-457200">
              <a:buFont typeface="+mj-lt"/>
              <a:buAutoNum type="arabicPeriod"/>
            </a:pPr>
            <a:r>
              <a:rPr lang="en-US" sz="1200" b="1"/>
              <a:t>COURT INFORMATION</a:t>
            </a:r>
          </a:p>
          <a:p>
            <a:pPr marL="457200" indent="-457200">
              <a:buFont typeface="+mj-lt"/>
              <a:buAutoNum type="arabicPeriod"/>
            </a:pPr>
            <a:r>
              <a:rPr lang="en-US" sz="1200" b="1"/>
              <a:t>INTAKE</a:t>
            </a:r>
          </a:p>
          <a:p>
            <a:pPr marL="457200" indent="-457200">
              <a:buFont typeface="+mj-lt"/>
              <a:buAutoNum type="arabicPeriod"/>
            </a:pPr>
            <a:r>
              <a:rPr lang="en-US" sz="1200" b="1"/>
              <a:t>ASSESSMENTS</a:t>
            </a:r>
          </a:p>
          <a:p>
            <a:pPr marL="457200" indent="-457200">
              <a:buFont typeface="+mj-lt"/>
              <a:buAutoNum type="arabicPeriod"/>
            </a:pPr>
            <a:r>
              <a:rPr lang="en-US" sz="1200" b="1"/>
              <a:t>DEMOGRAPHICS</a:t>
            </a:r>
          </a:p>
          <a:p>
            <a:pPr marL="457200" indent="-457200">
              <a:buFont typeface="+mj-lt"/>
              <a:buAutoNum type="arabicPeriod"/>
            </a:pPr>
            <a:r>
              <a:rPr lang="en-US" sz="1200" b="1"/>
              <a:t>TEAM MEMBERS</a:t>
            </a:r>
          </a:p>
          <a:p>
            <a:pPr marL="457200" indent="-457200">
              <a:buFont typeface="+mj-lt"/>
              <a:buAutoNum type="arabicPeriod"/>
            </a:pPr>
            <a:r>
              <a:rPr lang="en-US" sz="1200" b="1"/>
              <a:t>TRAINING</a:t>
            </a:r>
          </a:p>
          <a:p>
            <a:pPr marL="457200" indent="-457200">
              <a:buFont typeface="+mj-lt"/>
              <a:buAutoNum type="arabicPeriod"/>
            </a:pPr>
            <a:r>
              <a:rPr lang="en-US" sz="1200" b="1"/>
              <a:t>DRUG OF CHOICE AND TREATMENT/SUPPORT SERVICES AND</a:t>
            </a:r>
          </a:p>
          <a:p>
            <a:pPr marL="457200" indent="-457200">
              <a:buFont typeface="+mj-lt"/>
              <a:buAutoNum type="arabicPeriod"/>
            </a:pPr>
            <a:r>
              <a:rPr lang="en-US" sz="1200" b="1"/>
              <a:t>EVALUATION AND MONITORING </a:t>
            </a:r>
          </a:p>
          <a:p>
            <a:endParaRPr lang="en-US" b="1"/>
          </a:p>
          <a:p>
            <a:r>
              <a:rPr lang="en-US" b="1"/>
              <a:t>THESE CATEGORIES CORRELATE BACK TO TREATMENT COURT BEST PRACTICES, COURT OPERATIONS AND POLICIES AND PROCEDURES</a:t>
            </a:r>
          </a:p>
        </p:txBody>
      </p:sp>
      <p:sp>
        <p:nvSpPr>
          <p:cNvPr id="4" name="Slide Number Placeholder 3"/>
          <p:cNvSpPr>
            <a:spLocks noGrp="1"/>
          </p:cNvSpPr>
          <p:nvPr>
            <p:ph type="sldNum" sz="quarter" idx="5"/>
          </p:nvPr>
        </p:nvSpPr>
        <p:spPr/>
        <p:txBody>
          <a:bodyPr/>
          <a:lstStyle/>
          <a:p>
            <a:fld id="{9628E32B-147D-45A5-AF91-F8D84F9707D9}" type="slidenum">
              <a:rPr lang="en-US" smtClean="0"/>
              <a:t>11</a:t>
            </a:fld>
            <a:endParaRPr lang="en-US"/>
          </a:p>
        </p:txBody>
      </p:sp>
    </p:spTree>
    <p:extLst>
      <p:ext uri="{BB962C8B-B14F-4D97-AF65-F5344CB8AC3E}">
        <p14:creationId xmlns:p14="http://schemas.microsoft.com/office/powerpoint/2010/main" val="1750898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Karen</a:t>
            </a:r>
          </a:p>
          <a:p>
            <a:endParaRPr lang="en-US"/>
          </a:p>
          <a:p>
            <a:r>
              <a:rPr lang="en-US" b="1"/>
              <a:t>30 OHIO COURTS VOLUNTEERED TO PARTICIPATE IN THE RACIAL AND ETHNIC DISPARITIES SELF-ASSESSMENT INITIATIVE. </a:t>
            </a:r>
          </a:p>
          <a:p>
            <a:endParaRPr lang="en-US" b="1"/>
          </a:p>
          <a:p>
            <a:r>
              <a:rPr lang="en-US" b="1"/>
              <a:t>I WANT TO STRESS “SELF-ASSESSMENT” BECAUSE IT MEANS THAT ALL OF THE INFORMATION PROVIDED COMES FROM THE COURTS ITSELF VERSUS A OUTSIDE EVALUATOR GATHERING THE DATA AND PRESENTING THE FINDINGS, BEST PRACTICE RECOMMENDS AN OUTSIDE EVALUATOR EVALUATE A COURT EVERY FIVE YEARS. LOTS OF COURTS AREN’T ABLE TO AFFORD A COMPREHENSIVE EVALUATION SO USING SELF-ASSESSMENT TOOLS LIKE THE AU REGULARLY, CAN PROVIDE VALUABLE INFORMATION THAT CAN BE ADDRESSED SWIFTLY, MAKING THE OUTSIDE EVALUATION PROCESS EASIER, LESS STRESSFUL, BETTER INFORMED, AND MORE ECOMONICAL.</a:t>
            </a:r>
          </a:p>
          <a:p>
            <a:endParaRPr lang="en-US" b="1"/>
          </a:p>
          <a:p>
            <a:r>
              <a:rPr lang="en-US" b="1"/>
              <a:t>TO THAT END, EACH COURT RECEIVES ITS OWN REPORT AND SET OF RECOMMENDATIONS BASED ON THE SELF-ASSESSMENT RESPONSES.</a:t>
            </a:r>
          </a:p>
          <a:p>
            <a:r>
              <a:rPr lang="en-US" b="1"/>
              <a:t> </a:t>
            </a:r>
          </a:p>
          <a:p>
            <a:r>
              <a:rPr lang="en-US" b="1"/>
              <a:t>AND THE LOCAL DATA IS WHAT MAKES UP THE DATA IN THE STATEWIDE AGGREGATE REPORT AND RECOMMENDATIONS</a:t>
            </a:r>
          </a:p>
        </p:txBody>
      </p:sp>
      <p:sp>
        <p:nvSpPr>
          <p:cNvPr id="4" name="Slide Number Placeholder 3"/>
          <p:cNvSpPr>
            <a:spLocks noGrp="1"/>
          </p:cNvSpPr>
          <p:nvPr>
            <p:ph type="sldNum" sz="quarter" idx="5"/>
          </p:nvPr>
        </p:nvSpPr>
        <p:spPr/>
        <p:txBody>
          <a:bodyPr/>
          <a:lstStyle/>
          <a:p>
            <a:fld id="{9628E32B-147D-45A5-AF91-F8D84F9707D9}" type="slidenum">
              <a:rPr lang="en-US" smtClean="0"/>
              <a:t>12</a:t>
            </a:fld>
            <a:endParaRPr lang="en-US"/>
          </a:p>
        </p:txBody>
      </p:sp>
    </p:spTree>
    <p:extLst>
      <p:ext uri="{BB962C8B-B14F-4D97-AF65-F5344CB8AC3E}">
        <p14:creationId xmlns:p14="http://schemas.microsoft.com/office/powerpoint/2010/main" val="69204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C24FD-7306-401D-B9A4-12D52D8638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5C4BA1-36D7-42F4-BDF9-E8A3FDF79B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4C74AC-1F30-4BA1-9A5F-D6C7DF4DC653}"/>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F0331E2A-4502-4C2A-94F0-55BB2FCBE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DB1998-9750-4BD0-A059-928FD9D5ECAE}"/>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90930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FDC5B-A19C-4023-A239-BFD60813B5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CAA425-8B66-44E6-8C40-712D5A31CA8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58779-50E2-48E0-BA04-E7DFB815CD66}"/>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1DF9A0C7-8185-4CEB-A06D-7C251E156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F5A6FC-F9A5-4B24-8D53-A632941DF2E0}"/>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488323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004BF5-013D-4CC2-958C-9B8039709D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C95E46-CE3C-4179-A967-CE22BE15AFC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01E27-3480-4BA5-93F3-277BF4170226}"/>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193B0EE4-2B87-42EF-B054-535DC378F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E54F0B-F070-4FC6-878F-8393F3524620}"/>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36564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CF93-E690-4CCB-9E6C-4583B5DA12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DC7532-B21B-45E5-B1F0-126B81F176A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086BD0-B954-4C7D-B2CF-E30D86156DCF}"/>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144C8540-8AE4-40FC-A86F-C9131C228D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F1FD3C-DCFE-4258-B8C0-970DAC0EC43D}"/>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23923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D058-005A-45BF-8AAE-A6B7588089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E3E1E5-8EE0-48B8-A81E-A3FD1C04E4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A706EFA-6225-4F73-B29B-5F022C3DC306}"/>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A4C7C253-1E7E-4FC3-A5C5-011569740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60801-2C27-4B43-8C00-B00DDF477E32}"/>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73653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E127-6A9A-45DC-BF2F-A1D739E6F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56434E-E4A7-4A80-A186-6CB38AD252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7FEB20-D857-4ABF-A6BB-02F7DC9D6E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F06183-8014-49FD-A4D9-F9F06D583395}"/>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6" name="Footer Placeholder 5">
            <a:extLst>
              <a:ext uri="{FF2B5EF4-FFF2-40B4-BE49-F238E27FC236}">
                <a16:creationId xmlns:a16="http://schemas.microsoft.com/office/drawing/2014/main" id="{1B680E98-D142-4324-AC24-21549E9752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DCA72F-D326-4B67-A203-A17CB4BC1359}"/>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2900723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FD0F7-9CF3-4E52-828D-0675DCB2B6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A1609C-6EBC-47A6-9881-B4CF4B6969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56A4A1-15C5-46A8-A7F6-2D4BC3D971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D4C502-9ED2-48FA-94F9-2EB2CBE8DB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4908BDA-857F-4EAF-9CE1-285640A0D4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FC5428-CD1B-4A3F-B6FE-99F29D23E6A8}"/>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8" name="Footer Placeholder 7">
            <a:extLst>
              <a:ext uri="{FF2B5EF4-FFF2-40B4-BE49-F238E27FC236}">
                <a16:creationId xmlns:a16="http://schemas.microsoft.com/office/drawing/2014/main" id="{BEEF57EF-A693-4FE5-8481-9F007B82C3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43E269-D5BE-43F7-AB0B-0630CB52AAAF}"/>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333753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935D-263F-4C12-A298-37549FAC99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4E2D44-9AF2-4E7D-B340-614A5569C8FE}"/>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4" name="Footer Placeholder 3">
            <a:extLst>
              <a:ext uri="{FF2B5EF4-FFF2-40B4-BE49-F238E27FC236}">
                <a16:creationId xmlns:a16="http://schemas.microsoft.com/office/drawing/2014/main" id="{94B5A2B4-8E6D-4401-A1ED-D40E22C90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CD2D57-58F2-4ED5-B400-836594B4B75B}"/>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463767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5BC9F8-1C8A-403D-9564-23B6EEAFC73E}"/>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3" name="Footer Placeholder 2">
            <a:extLst>
              <a:ext uri="{FF2B5EF4-FFF2-40B4-BE49-F238E27FC236}">
                <a16:creationId xmlns:a16="http://schemas.microsoft.com/office/drawing/2014/main" id="{A0105E55-895B-4752-93D4-BBA4A87A58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69A49F-F0CE-4FCE-AF1A-9FD53468A881}"/>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68095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C1AB1-B211-460D-A7F6-0A76B1D1C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E7EA3B-041E-4B08-9984-2ADAEB4C1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C05263-2E59-45A4-A8CB-BDE2D826F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7539E7-C733-49AB-8A41-6B3E5EA39F84}"/>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6" name="Footer Placeholder 5">
            <a:extLst>
              <a:ext uri="{FF2B5EF4-FFF2-40B4-BE49-F238E27FC236}">
                <a16:creationId xmlns:a16="http://schemas.microsoft.com/office/drawing/2014/main" id="{28EB325C-491C-4B0F-9560-94DA37910B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B7D208-3201-4A08-8085-943B9F58E905}"/>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208271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4B074-3393-406B-9E0E-735CBD5B88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21CF8D-ADBA-4EDF-8B53-AD917218F8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3D74AD-6707-4B13-B79C-36E2F4E30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590710-EAC6-4D1E-8327-971A33AC000E}"/>
              </a:ext>
            </a:extLst>
          </p:cNvPr>
          <p:cNvSpPr>
            <a:spLocks noGrp="1"/>
          </p:cNvSpPr>
          <p:nvPr>
            <p:ph type="dt" sz="half" idx="10"/>
          </p:nvPr>
        </p:nvSpPr>
        <p:spPr/>
        <p:txBody>
          <a:bodyPr/>
          <a:lstStyle/>
          <a:p>
            <a:fld id="{6753643D-1B96-41DA-9A38-986442DFC468}" type="datetimeFigureOut">
              <a:rPr lang="en-US" smtClean="0"/>
              <a:t>8/21/2023</a:t>
            </a:fld>
            <a:endParaRPr lang="en-US"/>
          </a:p>
        </p:txBody>
      </p:sp>
      <p:sp>
        <p:nvSpPr>
          <p:cNvPr id="6" name="Footer Placeholder 5">
            <a:extLst>
              <a:ext uri="{FF2B5EF4-FFF2-40B4-BE49-F238E27FC236}">
                <a16:creationId xmlns:a16="http://schemas.microsoft.com/office/drawing/2014/main" id="{FA4D321B-76E9-4C1F-AE35-AC95D98E1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EA587-C72E-4488-950D-980A2141F5E9}"/>
              </a:ext>
            </a:extLst>
          </p:cNvPr>
          <p:cNvSpPr>
            <a:spLocks noGrp="1"/>
          </p:cNvSpPr>
          <p:nvPr>
            <p:ph type="sldNum" sz="quarter" idx="12"/>
          </p:nvPr>
        </p:nvSpPr>
        <p:spPr/>
        <p:txBody>
          <a:bodyPr/>
          <a:lstStyle/>
          <a:p>
            <a:fld id="{0DD8193A-E42F-4AE2-8316-74FA16197D6A}" type="slidenum">
              <a:rPr lang="en-US" smtClean="0"/>
              <a:t>‹#›</a:t>
            </a:fld>
            <a:endParaRPr lang="en-US"/>
          </a:p>
        </p:txBody>
      </p:sp>
    </p:spTree>
    <p:extLst>
      <p:ext uri="{BB962C8B-B14F-4D97-AF65-F5344CB8AC3E}">
        <p14:creationId xmlns:p14="http://schemas.microsoft.com/office/powerpoint/2010/main" val="2191117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F0424-2FDC-44FF-BF24-E7B0712AEF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F8096B-C5F1-479B-B9C2-7AB7EFFAAA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1B4A1-9D7B-4C0B-9A32-E513B1765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3643D-1B96-41DA-9A38-986442DFC468}" type="datetimeFigureOut">
              <a:rPr lang="en-US" smtClean="0"/>
              <a:t>8/21/2023</a:t>
            </a:fld>
            <a:endParaRPr lang="en-US"/>
          </a:p>
        </p:txBody>
      </p:sp>
      <p:sp>
        <p:nvSpPr>
          <p:cNvPr id="5" name="Footer Placeholder 4">
            <a:extLst>
              <a:ext uri="{FF2B5EF4-FFF2-40B4-BE49-F238E27FC236}">
                <a16:creationId xmlns:a16="http://schemas.microsoft.com/office/drawing/2014/main" id="{CA9EAFDC-BF12-4820-904E-295DE7C8C4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DEFE5D-C405-4193-A027-E406F59EE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8193A-E42F-4AE2-8316-74FA16197D6A}" type="slidenum">
              <a:rPr lang="en-US" smtClean="0"/>
              <a:t>‹#›</a:t>
            </a:fld>
            <a:endParaRPr lang="en-US"/>
          </a:p>
        </p:txBody>
      </p:sp>
    </p:spTree>
    <p:extLst>
      <p:ext uri="{BB962C8B-B14F-4D97-AF65-F5344CB8AC3E}">
        <p14:creationId xmlns:p14="http://schemas.microsoft.com/office/powerpoint/2010/main" val="1228793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2007-22FF-4C1A-AC00-1218426BBBF1}"/>
              </a:ext>
            </a:extLst>
          </p:cNvPr>
          <p:cNvSpPr>
            <a:spLocks noGrp="1"/>
          </p:cNvSpPr>
          <p:nvPr>
            <p:ph type="ctrTitle"/>
          </p:nvPr>
        </p:nvSpPr>
        <p:spPr/>
        <p:txBody>
          <a:bodyPr/>
          <a:lstStyle/>
          <a:p>
            <a:r>
              <a:rPr lang="en-US" dirty="0"/>
              <a:t>WATER</a:t>
            </a:r>
          </a:p>
        </p:txBody>
      </p:sp>
      <p:sp>
        <p:nvSpPr>
          <p:cNvPr id="3" name="Subtitle 2">
            <a:extLst>
              <a:ext uri="{FF2B5EF4-FFF2-40B4-BE49-F238E27FC236}">
                <a16:creationId xmlns:a16="http://schemas.microsoft.com/office/drawing/2014/main" id="{0B13C59D-9B7C-417A-95AB-B395C1649C65}"/>
              </a:ext>
            </a:extLst>
          </p:cNvPr>
          <p:cNvSpPr>
            <a:spLocks noGrp="1"/>
          </p:cNvSpPr>
          <p:nvPr>
            <p:ph type="subTitle" idx="1"/>
          </p:nvPr>
        </p:nvSpPr>
        <p:spPr/>
        <p:txBody>
          <a:bodyPr/>
          <a:lstStyle/>
          <a:p>
            <a:r>
              <a:rPr lang="en-US" b="1" u="sng" dirty="0"/>
              <a:t>Wa</a:t>
            </a:r>
            <a:r>
              <a:rPr lang="en-US" dirty="0"/>
              <a:t>shington </a:t>
            </a:r>
            <a:r>
              <a:rPr lang="en-US" b="1" u="sng" dirty="0"/>
              <a:t>T</a:t>
            </a:r>
            <a:r>
              <a:rPr lang="en-US" dirty="0"/>
              <a:t>herapeutic court </a:t>
            </a:r>
            <a:r>
              <a:rPr lang="en-US" b="1" u="sng" dirty="0"/>
              <a:t>E</a:t>
            </a:r>
            <a:r>
              <a:rPr lang="en-US" dirty="0"/>
              <a:t>valuation and </a:t>
            </a:r>
            <a:r>
              <a:rPr lang="en-US" b="1" u="sng" dirty="0"/>
              <a:t>R</a:t>
            </a:r>
            <a:r>
              <a:rPr lang="en-US" dirty="0"/>
              <a:t>eview</a:t>
            </a:r>
          </a:p>
        </p:txBody>
      </p:sp>
    </p:spTree>
    <p:extLst>
      <p:ext uri="{BB962C8B-B14F-4D97-AF65-F5344CB8AC3E}">
        <p14:creationId xmlns:p14="http://schemas.microsoft.com/office/powerpoint/2010/main" val="2928816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803-0559-42BA-BF36-827120D03CB0}"/>
              </a:ext>
            </a:extLst>
          </p:cNvPr>
          <p:cNvSpPr>
            <a:spLocks noGrp="1"/>
          </p:cNvSpPr>
          <p:nvPr>
            <p:ph type="title"/>
          </p:nvPr>
        </p:nvSpPr>
        <p:spPr/>
        <p:txBody>
          <a:bodyPr>
            <a:normAutofit/>
          </a:bodyPr>
          <a:lstStyle/>
          <a:p>
            <a:r>
              <a:rPr lang="en-US" dirty="0"/>
              <a:t>The Racial and Ethnic Disparities (RED) Program Assessment Tool</a:t>
            </a:r>
          </a:p>
        </p:txBody>
      </p:sp>
      <p:sp>
        <p:nvSpPr>
          <p:cNvPr id="3" name="Content Placeholder 2">
            <a:extLst>
              <a:ext uri="{FF2B5EF4-FFF2-40B4-BE49-F238E27FC236}">
                <a16:creationId xmlns:a16="http://schemas.microsoft.com/office/drawing/2014/main" id="{7D2BD8FD-7F19-4848-89ED-AA9571B3E65A}"/>
              </a:ext>
            </a:extLst>
          </p:cNvPr>
          <p:cNvSpPr>
            <a:spLocks noGrp="1"/>
          </p:cNvSpPr>
          <p:nvPr>
            <p:ph idx="1"/>
          </p:nvPr>
        </p:nvSpPr>
        <p:spPr/>
        <p:txBody>
          <a:bodyPr>
            <a:normAutofit/>
          </a:bodyPr>
          <a:lstStyle/>
          <a:p>
            <a:r>
              <a:rPr lang="en-US" dirty="0"/>
              <a:t>American University’s Justice Programs Office’s Racial and Ethnic Disparity Assessment Tool (RED tool) was designed to capture information about treatment courts’ operations and procedures, with an emphasis on examining areas where racial and ethnic disparities may exist. </a:t>
            </a:r>
          </a:p>
          <a:p>
            <a:pPr marL="0" indent="0">
              <a:buNone/>
            </a:pPr>
            <a:r>
              <a:rPr lang="en-US" dirty="0"/>
              <a:t>   The underlying goals of the RED tool are to:  </a:t>
            </a:r>
          </a:p>
          <a:p>
            <a:pPr marL="914400" lvl="1" indent="-457200">
              <a:buAutoNum type="arabicParenR"/>
            </a:pPr>
            <a:r>
              <a:rPr lang="en-US" dirty="0"/>
              <a:t>raise awareness about racial and ethnic disparities (RED) in treatment courts;</a:t>
            </a:r>
          </a:p>
          <a:p>
            <a:pPr marL="914400" lvl="1" indent="-457200">
              <a:buAutoNum type="arabicParenR"/>
            </a:pPr>
            <a:r>
              <a:rPr lang="en-US" dirty="0"/>
              <a:t>assist courts to identity RED in systems and processes; and </a:t>
            </a:r>
          </a:p>
          <a:p>
            <a:pPr marL="914400" lvl="1" indent="-457200">
              <a:buAutoNum type="arabicParenR"/>
            </a:pPr>
            <a:r>
              <a:rPr lang="en-US" dirty="0"/>
              <a:t>offer recommendations on alleviating racial/ethnic disparities.  </a:t>
            </a:r>
          </a:p>
          <a:p>
            <a:pPr marL="0" indent="0">
              <a:buNone/>
            </a:pPr>
            <a:endParaRPr lang="en-US" dirty="0"/>
          </a:p>
        </p:txBody>
      </p:sp>
    </p:spTree>
    <p:extLst>
      <p:ext uri="{BB962C8B-B14F-4D97-AF65-F5344CB8AC3E}">
        <p14:creationId xmlns:p14="http://schemas.microsoft.com/office/powerpoint/2010/main" val="2745480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94AD6-6749-4EB3-962B-39FF90E6F0D5}"/>
              </a:ext>
            </a:extLst>
          </p:cNvPr>
          <p:cNvSpPr>
            <a:spLocks noGrp="1"/>
          </p:cNvSpPr>
          <p:nvPr>
            <p:ph type="title"/>
          </p:nvPr>
        </p:nvSpPr>
        <p:spPr/>
        <p:txBody>
          <a:bodyPr>
            <a:normAutofit/>
          </a:bodyPr>
          <a:lstStyle/>
          <a:p>
            <a:r>
              <a:rPr lang="en-US" sz="4000"/>
              <a:t>Racial &amp; Ethnic Disparities Self- Assessment Tool</a:t>
            </a:r>
          </a:p>
        </p:txBody>
      </p:sp>
      <p:sp>
        <p:nvSpPr>
          <p:cNvPr id="3" name="Content Placeholder 2">
            <a:extLst>
              <a:ext uri="{FF2B5EF4-FFF2-40B4-BE49-F238E27FC236}">
                <a16:creationId xmlns:a16="http://schemas.microsoft.com/office/drawing/2014/main" id="{E993311A-9DC2-4453-8485-4EFCE25F12D0}"/>
              </a:ext>
            </a:extLst>
          </p:cNvPr>
          <p:cNvSpPr>
            <a:spLocks noGrp="1"/>
          </p:cNvSpPr>
          <p:nvPr>
            <p:ph idx="1"/>
          </p:nvPr>
        </p:nvSpPr>
        <p:spPr>
          <a:xfrm>
            <a:off x="1216001" y="2803020"/>
            <a:ext cx="10157390" cy="2924558"/>
          </a:xfrm>
        </p:spPr>
        <p:txBody>
          <a:bodyPr numCol="2">
            <a:normAutofit/>
          </a:bodyPr>
          <a:lstStyle/>
          <a:p>
            <a:pPr marL="457200" indent="-457200">
              <a:buFont typeface="+mj-lt"/>
              <a:buAutoNum type="arabicPeriod"/>
            </a:pPr>
            <a:r>
              <a:rPr lang="en-US" sz="2400" dirty="0"/>
              <a:t>Court Information</a:t>
            </a:r>
          </a:p>
          <a:p>
            <a:pPr marL="457200" indent="-457200">
              <a:buFont typeface="+mj-lt"/>
              <a:buAutoNum type="arabicPeriod"/>
            </a:pPr>
            <a:r>
              <a:rPr lang="en-US" sz="2400" dirty="0"/>
              <a:t>Intake</a:t>
            </a:r>
          </a:p>
          <a:p>
            <a:pPr marL="457200" indent="-457200">
              <a:buFont typeface="+mj-lt"/>
              <a:buAutoNum type="arabicPeriod"/>
            </a:pPr>
            <a:r>
              <a:rPr lang="en-US" sz="2400" dirty="0"/>
              <a:t>Assessments</a:t>
            </a:r>
          </a:p>
          <a:p>
            <a:pPr marL="457200" indent="-457200">
              <a:buFont typeface="+mj-lt"/>
              <a:buAutoNum type="arabicPeriod"/>
            </a:pPr>
            <a:r>
              <a:rPr lang="en-US" sz="2400" dirty="0"/>
              <a:t>Demographics</a:t>
            </a:r>
          </a:p>
          <a:p>
            <a:pPr marL="457200" indent="-457200">
              <a:buFont typeface="+mj-lt"/>
              <a:buAutoNum type="arabicPeriod"/>
            </a:pPr>
            <a:endParaRPr lang="en-US" sz="2400" dirty="0"/>
          </a:p>
          <a:p>
            <a:pPr marL="457200" indent="-457200">
              <a:buFont typeface="+mj-lt"/>
              <a:buAutoNum type="arabicPeriod"/>
            </a:pPr>
            <a:endParaRPr lang="en-US" sz="2400" dirty="0"/>
          </a:p>
          <a:p>
            <a:pPr marL="457200" indent="-457200">
              <a:buFont typeface="+mj-lt"/>
              <a:buAutoNum type="arabicPeriod"/>
            </a:pPr>
            <a:r>
              <a:rPr lang="en-US" sz="2400" dirty="0"/>
              <a:t>Team members</a:t>
            </a:r>
          </a:p>
          <a:p>
            <a:pPr marL="457200" indent="-457200">
              <a:buFont typeface="+mj-lt"/>
              <a:buAutoNum type="arabicPeriod"/>
            </a:pPr>
            <a:r>
              <a:rPr lang="en-US" sz="2400" dirty="0"/>
              <a:t>Training</a:t>
            </a:r>
          </a:p>
          <a:p>
            <a:pPr marL="457200" indent="-457200">
              <a:buFont typeface="+mj-lt"/>
              <a:buAutoNum type="arabicPeriod"/>
            </a:pPr>
            <a:r>
              <a:rPr lang="en-US" sz="2400" dirty="0"/>
              <a:t>Drug of choice and treatment/support services </a:t>
            </a:r>
          </a:p>
          <a:p>
            <a:pPr marL="457200" indent="-457200">
              <a:buFont typeface="+mj-lt"/>
              <a:buAutoNum type="arabicPeriod"/>
            </a:pPr>
            <a:r>
              <a:rPr lang="en-US" sz="2400" dirty="0"/>
              <a:t>Evaluation and monitoring </a:t>
            </a:r>
          </a:p>
        </p:txBody>
      </p:sp>
      <p:sp>
        <p:nvSpPr>
          <p:cNvPr id="4" name="TextBox 3">
            <a:extLst>
              <a:ext uri="{FF2B5EF4-FFF2-40B4-BE49-F238E27FC236}">
                <a16:creationId xmlns:a16="http://schemas.microsoft.com/office/drawing/2014/main" id="{83230AFF-E485-4C7D-8EFA-B1CF7B7924E6}"/>
              </a:ext>
            </a:extLst>
          </p:cNvPr>
          <p:cNvSpPr txBox="1"/>
          <p:nvPr/>
        </p:nvSpPr>
        <p:spPr>
          <a:xfrm>
            <a:off x="1233182" y="1988191"/>
            <a:ext cx="9303390" cy="738664"/>
          </a:xfrm>
          <a:prstGeom prst="rect">
            <a:avLst/>
          </a:prstGeom>
          <a:noFill/>
        </p:spPr>
        <p:txBody>
          <a:bodyPr wrap="square" lIns="91440" tIns="45720" rIns="91440" bIns="45720" rtlCol="0" anchor="t">
            <a:spAutoFit/>
          </a:bodyPr>
          <a:lstStyle/>
          <a:p>
            <a:r>
              <a:rPr lang="en-US" sz="2400"/>
              <a:t>The assessment is a series of 101 questions in the following categories:</a:t>
            </a:r>
          </a:p>
          <a:p>
            <a:endParaRPr lang="en-US"/>
          </a:p>
        </p:txBody>
      </p:sp>
    </p:spTree>
    <p:extLst>
      <p:ext uri="{BB962C8B-B14F-4D97-AF65-F5344CB8AC3E}">
        <p14:creationId xmlns:p14="http://schemas.microsoft.com/office/powerpoint/2010/main" val="2108345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C159E-7B33-44EA-8DE3-9903C6B84183}"/>
              </a:ext>
            </a:extLst>
          </p:cNvPr>
          <p:cNvSpPr>
            <a:spLocks noGrp="1"/>
          </p:cNvSpPr>
          <p:nvPr>
            <p:ph type="title"/>
          </p:nvPr>
        </p:nvSpPr>
        <p:spPr/>
        <p:txBody>
          <a:bodyPr/>
          <a:lstStyle/>
          <a:p>
            <a:r>
              <a:rPr lang="en-US" sz="4000" dirty="0"/>
              <a:t>Racial &amp; Ethnic Disparities Self- Assessment Tool: Statewide Data</a:t>
            </a:r>
            <a:r>
              <a:rPr lang="en-US" dirty="0"/>
              <a:t>	</a:t>
            </a:r>
          </a:p>
        </p:txBody>
      </p:sp>
      <p:sp>
        <p:nvSpPr>
          <p:cNvPr id="3" name="Content Placeholder 2">
            <a:extLst>
              <a:ext uri="{FF2B5EF4-FFF2-40B4-BE49-F238E27FC236}">
                <a16:creationId xmlns:a16="http://schemas.microsoft.com/office/drawing/2014/main" id="{BBCD530F-B03A-4F08-ABD9-523181B62704}"/>
              </a:ext>
            </a:extLst>
          </p:cNvPr>
          <p:cNvSpPr>
            <a:spLocks noGrp="1"/>
          </p:cNvSpPr>
          <p:nvPr>
            <p:ph idx="1"/>
          </p:nvPr>
        </p:nvSpPr>
        <p:spPr/>
        <p:txBody>
          <a:bodyPr>
            <a:normAutofit/>
          </a:bodyPr>
          <a:lstStyle/>
          <a:p>
            <a:pPr lvl="1">
              <a:lnSpc>
                <a:spcPct val="150000"/>
              </a:lnSpc>
              <a:buFont typeface="Arial" panose="020B0604020202020204" pitchFamily="34" charset="0"/>
              <a:buChar char="•"/>
            </a:pPr>
            <a:r>
              <a:rPr lang="en-US" sz="2000" dirty="0"/>
              <a:t>An aggregate report with recommendations is developed based on the data</a:t>
            </a:r>
          </a:p>
          <a:p>
            <a:pPr lvl="1">
              <a:lnSpc>
                <a:spcPct val="150000"/>
              </a:lnSpc>
              <a:buFont typeface="Arial" panose="020B0604020202020204" pitchFamily="34" charset="0"/>
              <a:buChar char="•"/>
            </a:pPr>
            <a:r>
              <a:rPr lang="en-US" sz="2000" dirty="0"/>
              <a:t>The recommendations will focus on mission/vision, policy tools, training, data collection and review, and operational enhancements</a:t>
            </a:r>
          </a:p>
          <a:p>
            <a:pPr lvl="1">
              <a:lnSpc>
                <a:spcPct val="150000"/>
              </a:lnSpc>
              <a:buFont typeface="Arial" panose="020B0604020202020204" pitchFamily="34" charset="0"/>
              <a:buChar char="•"/>
            </a:pPr>
            <a:r>
              <a:rPr lang="en-US" sz="2000" dirty="0"/>
              <a:t>Each court that participated receives an individual report</a:t>
            </a:r>
          </a:p>
          <a:p>
            <a:pPr lvl="1">
              <a:lnSpc>
                <a:spcPct val="150000"/>
              </a:lnSpc>
              <a:buFont typeface="Arial" panose="020B0604020202020204" pitchFamily="34" charset="0"/>
              <a:buChar char="•"/>
            </a:pPr>
            <a:r>
              <a:rPr lang="en-US" sz="2000" dirty="0"/>
              <a:t>Court types: adult, co-occurring, DUI/DWI </a:t>
            </a:r>
          </a:p>
          <a:p>
            <a:pPr lvl="1">
              <a:lnSpc>
                <a:spcPct val="150000"/>
              </a:lnSpc>
              <a:buFont typeface="Arial" panose="020B0604020202020204" pitchFamily="34" charset="0"/>
              <a:buChar char="•"/>
            </a:pPr>
            <a:endParaRPr lang="en-US" sz="2000" dirty="0"/>
          </a:p>
        </p:txBody>
      </p:sp>
    </p:spTree>
    <p:extLst>
      <p:ext uri="{BB962C8B-B14F-4D97-AF65-F5344CB8AC3E}">
        <p14:creationId xmlns:p14="http://schemas.microsoft.com/office/powerpoint/2010/main" val="1755825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08803-0559-42BA-BF36-827120D03CB0}"/>
              </a:ext>
            </a:extLst>
          </p:cNvPr>
          <p:cNvSpPr>
            <a:spLocks noGrp="1"/>
          </p:cNvSpPr>
          <p:nvPr>
            <p:ph type="title"/>
          </p:nvPr>
        </p:nvSpPr>
        <p:spPr/>
        <p:txBody>
          <a:bodyPr>
            <a:normAutofit/>
          </a:bodyPr>
          <a:lstStyle/>
          <a:p>
            <a:r>
              <a:rPr lang="en-US" dirty="0"/>
              <a:t>WATER Recommendations</a:t>
            </a:r>
          </a:p>
        </p:txBody>
      </p:sp>
      <p:sp>
        <p:nvSpPr>
          <p:cNvPr id="3" name="Content Placeholder 2">
            <a:extLst>
              <a:ext uri="{FF2B5EF4-FFF2-40B4-BE49-F238E27FC236}">
                <a16:creationId xmlns:a16="http://schemas.microsoft.com/office/drawing/2014/main" id="{7D2BD8FD-7F19-4848-89ED-AA9571B3E65A}"/>
              </a:ext>
            </a:extLst>
          </p:cNvPr>
          <p:cNvSpPr>
            <a:spLocks noGrp="1"/>
          </p:cNvSpPr>
          <p:nvPr>
            <p:ph idx="1"/>
          </p:nvPr>
        </p:nvSpPr>
        <p:spPr/>
        <p:txBody>
          <a:bodyPr/>
          <a:lstStyle/>
          <a:p>
            <a:r>
              <a:rPr lang="en-US" dirty="0"/>
              <a:t>Timeline:</a:t>
            </a:r>
          </a:p>
          <a:p>
            <a:pPr lvl="1"/>
            <a:r>
              <a:rPr lang="en-US" dirty="0"/>
              <a:t>Monthly or every other month with entire team</a:t>
            </a:r>
          </a:p>
          <a:p>
            <a:pPr lvl="1"/>
            <a:r>
              <a:rPr lang="en-US" dirty="0"/>
              <a:t>Repeat each module annually</a:t>
            </a:r>
          </a:p>
          <a:p>
            <a:r>
              <a:rPr lang="en-US" dirty="0"/>
              <a:t>Summary report:</a:t>
            </a:r>
          </a:p>
          <a:p>
            <a:pPr lvl="1"/>
            <a:r>
              <a:rPr lang="en-US" dirty="0"/>
              <a:t>Identify strengths</a:t>
            </a:r>
          </a:p>
          <a:p>
            <a:pPr lvl="1"/>
            <a:r>
              <a:rPr lang="en-US" dirty="0"/>
              <a:t>Set goals for challenges</a:t>
            </a:r>
          </a:p>
          <a:p>
            <a:r>
              <a:rPr lang="en-US" dirty="0"/>
              <a:t>AOC support:</a:t>
            </a:r>
          </a:p>
          <a:p>
            <a:pPr lvl="1"/>
            <a:r>
              <a:rPr lang="en-US" dirty="0"/>
              <a:t>Review and evaluation for data and outcomes</a:t>
            </a:r>
          </a:p>
          <a:p>
            <a:pPr lvl="1"/>
            <a:r>
              <a:rPr lang="en-US" dirty="0"/>
              <a:t>Review and evaluation for program process and team functioning</a:t>
            </a:r>
          </a:p>
        </p:txBody>
      </p:sp>
    </p:spTree>
    <p:extLst>
      <p:ext uri="{BB962C8B-B14F-4D97-AF65-F5344CB8AC3E}">
        <p14:creationId xmlns:p14="http://schemas.microsoft.com/office/powerpoint/2010/main" val="3709476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C425-6171-479C-9687-69F97CF941EF}"/>
              </a:ext>
            </a:extLst>
          </p:cNvPr>
          <p:cNvSpPr>
            <a:spLocks noGrp="1"/>
          </p:cNvSpPr>
          <p:nvPr>
            <p:ph type="title"/>
          </p:nvPr>
        </p:nvSpPr>
        <p:spPr/>
        <p:txBody>
          <a:bodyPr/>
          <a:lstStyle/>
          <a:p>
            <a:r>
              <a:rPr lang="en-US" dirty="0"/>
              <a:t>Other WATER benefits</a:t>
            </a:r>
          </a:p>
        </p:txBody>
      </p:sp>
      <p:sp>
        <p:nvSpPr>
          <p:cNvPr id="3" name="Content Placeholder 2">
            <a:extLst>
              <a:ext uri="{FF2B5EF4-FFF2-40B4-BE49-F238E27FC236}">
                <a16:creationId xmlns:a16="http://schemas.microsoft.com/office/drawing/2014/main" id="{AABD8F15-10E4-4C82-9A55-908A545B88B9}"/>
              </a:ext>
            </a:extLst>
          </p:cNvPr>
          <p:cNvSpPr>
            <a:spLocks noGrp="1"/>
          </p:cNvSpPr>
          <p:nvPr>
            <p:ph idx="1"/>
          </p:nvPr>
        </p:nvSpPr>
        <p:spPr/>
        <p:txBody>
          <a:bodyPr/>
          <a:lstStyle/>
          <a:p>
            <a:r>
              <a:rPr lang="en-US" dirty="0"/>
              <a:t>Statewide summary of therapeutic court strengths</a:t>
            </a:r>
          </a:p>
          <a:p>
            <a:pPr lvl="1"/>
            <a:r>
              <a:rPr lang="en-US" dirty="0"/>
              <a:t>Overall &amp; by type</a:t>
            </a:r>
          </a:p>
          <a:p>
            <a:r>
              <a:rPr lang="en-US" dirty="0"/>
              <a:t>Statewide training and technical assistance needs</a:t>
            </a:r>
          </a:p>
        </p:txBody>
      </p:sp>
    </p:spTree>
    <p:extLst>
      <p:ext uri="{BB962C8B-B14F-4D97-AF65-F5344CB8AC3E}">
        <p14:creationId xmlns:p14="http://schemas.microsoft.com/office/powerpoint/2010/main" val="288039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53E86-C8B4-45E7-888D-B72B265D1A1A}"/>
              </a:ext>
            </a:extLst>
          </p:cNvPr>
          <p:cNvSpPr>
            <a:spLocks noGrp="1"/>
          </p:cNvSpPr>
          <p:nvPr>
            <p:ph type="title"/>
          </p:nvPr>
        </p:nvSpPr>
        <p:spPr/>
        <p:txBody>
          <a:bodyPr/>
          <a:lstStyle/>
          <a:p>
            <a:r>
              <a:rPr lang="en-US" dirty="0"/>
              <a:t>Purpose of the WATER</a:t>
            </a:r>
          </a:p>
        </p:txBody>
      </p:sp>
      <p:sp>
        <p:nvSpPr>
          <p:cNvPr id="3" name="Content Placeholder 2">
            <a:extLst>
              <a:ext uri="{FF2B5EF4-FFF2-40B4-BE49-F238E27FC236}">
                <a16:creationId xmlns:a16="http://schemas.microsoft.com/office/drawing/2014/main" id="{F47126D0-00C1-47E9-BA56-FC01FC358622}"/>
              </a:ext>
            </a:extLst>
          </p:cNvPr>
          <p:cNvSpPr>
            <a:spLocks noGrp="1"/>
          </p:cNvSpPr>
          <p:nvPr>
            <p:ph idx="1"/>
          </p:nvPr>
        </p:nvSpPr>
        <p:spPr/>
        <p:txBody>
          <a:bodyPr/>
          <a:lstStyle/>
          <a:p>
            <a:r>
              <a:rPr lang="en-US" dirty="0"/>
              <a:t>Tool for your toolbox</a:t>
            </a:r>
          </a:p>
          <a:p>
            <a:r>
              <a:rPr lang="en-US" dirty="0"/>
              <a:t>Self-review court processes</a:t>
            </a:r>
          </a:p>
          <a:p>
            <a:r>
              <a:rPr lang="en-US" dirty="0"/>
              <a:t>Gather information to help make decisions</a:t>
            </a:r>
          </a:p>
          <a:p>
            <a:r>
              <a:rPr lang="en-US" dirty="0"/>
              <a:t>Identify strengths and challenges</a:t>
            </a:r>
          </a:p>
        </p:txBody>
      </p:sp>
    </p:spTree>
    <p:extLst>
      <p:ext uri="{BB962C8B-B14F-4D97-AF65-F5344CB8AC3E}">
        <p14:creationId xmlns:p14="http://schemas.microsoft.com/office/powerpoint/2010/main" val="60654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906B8-6EEF-4EFE-B19B-8FF69968E744}"/>
              </a:ext>
            </a:extLst>
          </p:cNvPr>
          <p:cNvSpPr>
            <a:spLocks noGrp="1"/>
          </p:cNvSpPr>
          <p:nvPr>
            <p:ph type="title"/>
          </p:nvPr>
        </p:nvSpPr>
        <p:spPr/>
        <p:txBody>
          <a:bodyPr/>
          <a:lstStyle/>
          <a:p>
            <a:r>
              <a:rPr lang="en-US" dirty="0"/>
              <a:t>Module Overview</a:t>
            </a:r>
          </a:p>
        </p:txBody>
      </p:sp>
      <p:sp>
        <p:nvSpPr>
          <p:cNvPr id="3" name="Content Placeholder 2">
            <a:extLst>
              <a:ext uri="{FF2B5EF4-FFF2-40B4-BE49-F238E27FC236}">
                <a16:creationId xmlns:a16="http://schemas.microsoft.com/office/drawing/2014/main" id="{BBA4FD4F-062E-4F58-9526-57D3065B8B24}"/>
              </a:ext>
            </a:extLst>
          </p:cNvPr>
          <p:cNvSpPr>
            <a:spLocks noGrp="1"/>
          </p:cNvSpPr>
          <p:nvPr>
            <p:ph idx="1"/>
          </p:nvPr>
        </p:nvSpPr>
        <p:spPr/>
        <p:txBody>
          <a:bodyPr/>
          <a:lstStyle/>
          <a:p>
            <a:r>
              <a:rPr lang="en-US" dirty="0"/>
              <a:t>Target population</a:t>
            </a:r>
          </a:p>
          <a:p>
            <a:r>
              <a:rPr lang="en-US" dirty="0"/>
              <a:t>Role of the judicial officer and multidisciplinary team</a:t>
            </a:r>
          </a:p>
          <a:p>
            <a:r>
              <a:rPr lang="en-US" dirty="0"/>
              <a:t>Treatment</a:t>
            </a:r>
          </a:p>
          <a:p>
            <a:r>
              <a:rPr lang="en-US" dirty="0"/>
              <a:t>Incentives, responses, and drug testing</a:t>
            </a:r>
          </a:p>
          <a:p>
            <a:r>
              <a:rPr lang="en-US" dirty="0"/>
              <a:t>Program completion</a:t>
            </a:r>
          </a:p>
          <a:p>
            <a:r>
              <a:rPr lang="en-US" dirty="0"/>
              <a:t>Census, caseloads, monitoring, and evaluation</a:t>
            </a:r>
          </a:p>
          <a:p>
            <a:r>
              <a:rPr lang="en-US" dirty="0"/>
              <a:t>The Racial and Ethnic Disparities (RED) Program Assessment Tool</a:t>
            </a:r>
          </a:p>
        </p:txBody>
      </p:sp>
    </p:spTree>
    <p:extLst>
      <p:ext uri="{BB962C8B-B14F-4D97-AF65-F5344CB8AC3E}">
        <p14:creationId xmlns:p14="http://schemas.microsoft.com/office/powerpoint/2010/main" val="237963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F25A-33D7-4E5E-98FA-8D9CAA446A43}"/>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30D6AF8E-32BA-40A2-AD60-66711CD6B836}"/>
              </a:ext>
            </a:extLst>
          </p:cNvPr>
          <p:cNvSpPr>
            <a:spLocks noGrp="1"/>
          </p:cNvSpPr>
          <p:nvPr>
            <p:ph idx="1"/>
          </p:nvPr>
        </p:nvSpPr>
        <p:spPr/>
        <p:txBody>
          <a:bodyPr/>
          <a:lstStyle/>
          <a:p>
            <a:r>
              <a:rPr lang="en-US" dirty="0"/>
              <a:t>Program requirements</a:t>
            </a:r>
          </a:p>
          <a:p>
            <a:r>
              <a:rPr lang="en-US" dirty="0"/>
              <a:t>Program materials</a:t>
            </a:r>
          </a:p>
          <a:p>
            <a:r>
              <a:rPr lang="en-US" dirty="0"/>
              <a:t>Who’s entering the program?</a:t>
            </a:r>
          </a:p>
          <a:p>
            <a:endParaRPr lang="en-US" dirty="0"/>
          </a:p>
          <a:p>
            <a:pPr marL="0" indent="0">
              <a:buNone/>
            </a:pPr>
            <a:r>
              <a:rPr lang="en-US" dirty="0"/>
              <a:t>Example results from a summary report:</a:t>
            </a:r>
          </a:p>
        </p:txBody>
      </p:sp>
      <p:sp>
        <p:nvSpPr>
          <p:cNvPr id="4" name="Rectangle 3">
            <a:extLst>
              <a:ext uri="{FF2B5EF4-FFF2-40B4-BE49-F238E27FC236}">
                <a16:creationId xmlns:a16="http://schemas.microsoft.com/office/drawing/2014/main" id="{C22CCBF1-336F-4956-90B4-8403F10C1535}"/>
              </a:ext>
            </a:extLst>
          </p:cNvPr>
          <p:cNvSpPr/>
          <p:nvPr/>
        </p:nvSpPr>
        <p:spPr>
          <a:xfrm>
            <a:off x="1227909" y="4493623"/>
            <a:ext cx="9392194" cy="1436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 be decided.</a:t>
            </a:r>
          </a:p>
        </p:txBody>
      </p:sp>
    </p:spTree>
    <p:extLst>
      <p:ext uri="{BB962C8B-B14F-4D97-AF65-F5344CB8AC3E}">
        <p14:creationId xmlns:p14="http://schemas.microsoft.com/office/powerpoint/2010/main" val="402294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DCB72-E16B-4EE0-AC8A-AE9B4B3328DE}"/>
              </a:ext>
            </a:extLst>
          </p:cNvPr>
          <p:cNvSpPr>
            <a:spLocks noGrp="1"/>
          </p:cNvSpPr>
          <p:nvPr>
            <p:ph type="title"/>
          </p:nvPr>
        </p:nvSpPr>
        <p:spPr/>
        <p:txBody>
          <a:bodyPr/>
          <a:lstStyle/>
          <a:p>
            <a:r>
              <a:rPr lang="en-US" dirty="0"/>
              <a:t>Role of Judicial Officer and Team</a:t>
            </a:r>
          </a:p>
        </p:txBody>
      </p:sp>
      <p:sp>
        <p:nvSpPr>
          <p:cNvPr id="3" name="Content Placeholder 2">
            <a:extLst>
              <a:ext uri="{FF2B5EF4-FFF2-40B4-BE49-F238E27FC236}">
                <a16:creationId xmlns:a16="http://schemas.microsoft.com/office/drawing/2014/main" id="{CB718501-6291-422B-A7E8-1D52269A039D}"/>
              </a:ext>
            </a:extLst>
          </p:cNvPr>
          <p:cNvSpPr>
            <a:spLocks noGrp="1"/>
          </p:cNvSpPr>
          <p:nvPr>
            <p:ph idx="1"/>
          </p:nvPr>
        </p:nvSpPr>
        <p:spPr/>
        <p:txBody>
          <a:bodyPr/>
          <a:lstStyle/>
          <a:p>
            <a:r>
              <a:rPr lang="en-US" dirty="0"/>
              <a:t>Who’s on the team?</a:t>
            </a:r>
          </a:p>
          <a:p>
            <a:r>
              <a:rPr lang="en-US" dirty="0"/>
              <a:t>Decision-making</a:t>
            </a:r>
          </a:p>
          <a:p>
            <a:r>
              <a:rPr lang="en-US" dirty="0"/>
              <a:t>Training</a:t>
            </a:r>
          </a:p>
          <a:p>
            <a:r>
              <a:rPr lang="en-US" dirty="0"/>
              <a:t>Team environment</a:t>
            </a:r>
          </a:p>
          <a:p>
            <a:r>
              <a:rPr lang="en-US" dirty="0" err="1"/>
              <a:t>Staffings</a:t>
            </a:r>
            <a:endParaRPr lang="en-US" dirty="0"/>
          </a:p>
          <a:p>
            <a:r>
              <a:rPr lang="en-US" dirty="0"/>
              <a:t>Court hearings</a:t>
            </a:r>
          </a:p>
        </p:txBody>
      </p:sp>
      <p:sp>
        <p:nvSpPr>
          <p:cNvPr id="4" name="Rectangle 3">
            <a:extLst>
              <a:ext uri="{FF2B5EF4-FFF2-40B4-BE49-F238E27FC236}">
                <a16:creationId xmlns:a16="http://schemas.microsoft.com/office/drawing/2014/main" id="{37B37AFE-80ED-4227-8D01-75B9F41CA4EA}"/>
              </a:ext>
            </a:extLst>
          </p:cNvPr>
          <p:cNvSpPr/>
          <p:nvPr/>
        </p:nvSpPr>
        <p:spPr>
          <a:xfrm>
            <a:off x="4767942" y="1690688"/>
            <a:ext cx="6585857" cy="42398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Example results from a summary report: To be decided.</a:t>
            </a:r>
          </a:p>
        </p:txBody>
      </p:sp>
    </p:spTree>
    <p:extLst>
      <p:ext uri="{BB962C8B-B14F-4D97-AF65-F5344CB8AC3E}">
        <p14:creationId xmlns:p14="http://schemas.microsoft.com/office/powerpoint/2010/main" val="68153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C0A4-D4FE-44F7-914F-221C79423776}"/>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CCB7D1DA-7D3E-4F61-8283-2D27BCDAEA88}"/>
              </a:ext>
            </a:extLst>
          </p:cNvPr>
          <p:cNvSpPr>
            <a:spLocks noGrp="1"/>
          </p:cNvSpPr>
          <p:nvPr>
            <p:ph idx="1"/>
          </p:nvPr>
        </p:nvSpPr>
        <p:spPr/>
        <p:txBody>
          <a:bodyPr/>
          <a:lstStyle/>
          <a:p>
            <a:r>
              <a:rPr lang="en-US" dirty="0"/>
              <a:t>Substance use disorder (SUD) treatment</a:t>
            </a:r>
          </a:p>
          <a:p>
            <a:r>
              <a:rPr lang="en-US" dirty="0"/>
              <a:t>Mental health treatment</a:t>
            </a:r>
          </a:p>
          <a:p>
            <a:r>
              <a:rPr lang="en-US" dirty="0"/>
              <a:t>Therapeutic adjustments</a:t>
            </a:r>
          </a:p>
        </p:txBody>
      </p:sp>
      <p:sp>
        <p:nvSpPr>
          <p:cNvPr id="4" name="Rectangle 3">
            <a:extLst>
              <a:ext uri="{FF2B5EF4-FFF2-40B4-BE49-F238E27FC236}">
                <a16:creationId xmlns:a16="http://schemas.microsoft.com/office/drawing/2014/main" id="{8E0B4209-F10F-489E-AF76-2FBF311C844E}"/>
              </a:ext>
            </a:extLst>
          </p:cNvPr>
          <p:cNvSpPr/>
          <p:nvPr/>
        </p:nvSpPr>
        <p:spPr>
          <a:xfrm>
            <a:off x="5172891" y="2390503"/>
            <a:ext cx="6180908" cy="3540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Example results from a summary report: To be decided.</a:t>
            </a:r>
          </a:p>
        </p:txBody>
      </p:sp>
    </p:spTree>
    <p:extLst>
      <p:ext uri="{BB962C8B-B14F-4D97-AF65-F5344CB8AC3E}">
        <p14:creationId xmlns:p14="http://schemas.microsoft.com/office/powerpoint/2010/main" val="253797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C0A4-D4FE-44F7-914F-221C79423776}"/>
              </a:ext>
            </a:extLst>
          </p:cNvPr>
          <p:cNvSpPr>
            <a:spLocks noGrp="1"/>
          </p:cNvSpPr>
          <p:nvPr>
            <p:ph type="title"/>
          </p:nvPr>
        </p:nvSpPr>
        <p:spPr/>
        <p:txBody>
          <a:bodyPr/>
          <a:lstStyle/>
          <a:p>
            <a:r>
              <a:rPr lang="en-US" dirty="0"/>
              <a:t>Incentives, Responses, and Drug Testing</a:t>
            </a:r>
          </a:p>
        </p:txBody>
      </p:sp>
      <p:sp>
        <p:nvSpPr>
          <p:cNvPr id="3" name="Content Placeholder 2">
            <a:extLst>
              <a:ext uri="{FF2B5EF4-FFF2-40B4-BE49-F238E27FC236}">
                <a16:creationId xmlns:a16="http://schemas.microsoft.com/office/drawing/2014/main" id="{CCB7D1DA-7D3E-4F61-8283-2D27BCDAEA88}"/>
              </a:ext>
            </a:extLst>
          </p:cNvPr>
          <p:cNvSpPr>
            <a:spLocks noGrp="1"/>
          </p:cNvSpPr>
          <p:nvPr>
            <p:ph idx="1"/>
          </p:nvPr>
        </p:nvSpPr>
        <p:spPr/>
        <p:txBody>
          <a:bodyPr/>
          <a:lstStyle/>
          <a:p>
            <a:r>
              <a:rPr lang="en-US" dirty="0"/>
              <a:t>Drug testing practices</a:t>
            </a:r>
          </a:p>
          <a:p>
            <a:r>
              <a:rPr lang="en-US" dirty="0"/>
              <a:t>Incentive policies</a:t>
            </a:r>
          </a:p>
          <a:p>
            <a:r>
              <a:rPr lang="en-US" dirty="0"/>
              <a:t>Response policies</a:t>
            </a:r>
          </a:p>
          <a:p>
            <a:r>
              <a:rPr lang="en-US" dirty="0"/>
              <a:t>Participant engagement</a:t>
            </a:r>
          </a:p>
        </p:txBody>
      </p:sp>
      <p:sp>
        <p:nvSpPr>
          <p:cNvPr id="4" name="Rectangle 3">
            <a:extLst>
              <a:ext uri="{FF2B5EF4-FFF2-40B4-BE49-F238E27FC236}">
                <a16:creationId xmlns:a16="http://schemas.microsoft.com/office/drawing/2014/main" id="{8E0B4209-F10F-489E-AF76-2FBF311C844E}"/>
              </a:ext>
            </a:extLst>
          </p:cNvPr>
          <p:cNvSpPr/>
          <p:nvPr/>
        </p:nvSpPr>
        <p:spPr>
          <a:xfrm>
            <a:off x="4872446" y="1825625"/>
            <a:ext cx="6481353" cy="4104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Example results from a summary report: To be decided.</a:t>
            </a:r>
          </a:p>
        </p:txBody>
      </p:sp>
    </p:spTree>
    <p:extLst>
      <p:ext uri="{BB962C8B-B14F-4D97-AF65-F5344CB8AC3E}">
        <p14:creationId xmlns:p14="http://schemas.microsoft.com/office/powerpoint/2010/main" val="1817163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C0A4-D4FE-44F7-914F-221C79423776}"/>
              </a:ext>
            </a:extLst>
          </p:cNvPr>
          <p:cNvSpPr>
            <a:spLocks noGrp="1"/>
          </p:cNvSpPr>
          <p:nvPr>
            <p:ph type="title"/>
          </p:nvPr>
        </p:nvSpPr>
        <p:spPr/>
        <p:txBody>
          <a:bodyPr/>
          <a:lstStyle/>
          <a:p>
            <a:r>
              <a:rPr lang="en-US" dirty="0"/>
              <a:t>Program Completion</a:t>
            </a:r>
          </a:p>
        </p:txBody>
      </p:sp>
      <p:sp>
        <p:nvSpPr>
          <p:cNvPr id="3" name="Content Placeholder 2">
            <a:extLst>
              <a:ext uri="{FF2B5EF4-FFF2-40B4-BE49-F238E27FC236}">
                <a16:creationId xmlns:a16="http://schemas.microsoft.com/office/drawing/2014/main" id="{CCB7D1DA-7D3E-4F61-8283-2D27BCDAEA88}"/>
              </a:ext>
            </a:extLst>
          </p:cNvPr>
          <p:cNvSpPr>
            <a:spLocks noGrp="1"/>
          </p:cNvSpPr>
          <p:nvPr>
            <p:ph idx="1"/>
          </p:nvPr>
        </p:nvSpPr>
        <p:spPr/>
        <p:txBody>
          <a:bodyPr/>
          <a:lstStyle/>
          <a:p>
            <a:r>
              <a:rPr lang="en-US" dirty="0"/>
              <a:t>Participant outcomes</a:t>
            </a:r>
          </a:p>
          <a:p>
            <a:r>
              <a:rPr lang="en-US" dirty="0"/>
              <a:t>Race equity in outcomes</a:t>
            </a:r>
          </a:p>
          <a:p>
            <a:r>
              <a:rPr lang="en-US" dirty="0"/>
              <a:t>Reasons for outcomes</a:t>
            </a:r>
          </a:p>
        </p:txBody>
      </p:sp>
      <p:sp>
        <p:nvSpPr>
          <p:cNvPr id="4" name="Rectangle 3">
            <a:extLst>
              <a:ext uri="{FF2B5EF4-FFF2-40B4-BE49-F238E27FC236}">
                <a16:creationId xmlns:a16="http://schemas.microsoft.com/office/drawing/2014/main" id="{8E0B4209-F10F-489E-AF76-2FBF311C844E}"/>
              </a:ext>
            </a:extLst>
          </p:cNvPr>
          <p:cNvSpPr/>
          <p:nvPr/>
        </p:nvSpPr>
        <p:spPr>
          <a:xfrm>
            <a:off x="838200" y="3428999"/>
            <a:ext cx="10515599" cy="2501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Example results from a summary report: To be decided.</a:t>
            </a:r>
          </a:p>
        </p:txBody>
      </p:sp>
    </p:spTree>
    <p:extLst>
      <p:ext uri="{BB962C8B-B14F-4D97-AF65-F5344CB8AC3E}">
        <p14:creationId xmlns:p14="http://schemas.microsoft.com/office/powerpoint/2010/main" val="3256494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C0A4-D4FE-44F7-914F-221C79423776}"/>
              </a:ext>
            </a:extLst>
          </p:cNvPr>
          <p:cNvSpPr>
            <a:spLocks noGrp="1"/>
          </p:cNvSpPr>
          <p:nvPr>
            <p:ph type="title"/>
          </p:nvPr>
        </p:nvSpPr>
        <p:spPr/>
        <p:txBody>
          <a:bodyPr/>
          <a:lstStyle/>
          <a:p>
            <a:r>
              <a:rPr lang="en-US" dirty="0"/>
              <a:t>Census, Caseloads, Monitoring &amp; Evaluation</a:t>
            </a:r>
          </a:p>
        </p:txBody>
      </p:sp>
      <p:sp>
        <p:nvSpPr>
          <p:cNvPr id="3" name="Content Placeholder 2">
            <a:extLst>
              <a:ext uri="{FF2B5EF4-FFF2-40B4-BE49-F238E27FC236}">
                <a16:creationId xmlns:a16="http://schemas.microsoft.com/office/drawing/2014/main" id="{CCB7D1DA-7D3E-4F61-8283-2D27BCDAEA88}"/>
              </a:ext>
            </a:extLst>
          </p:cNvPr>
          <p:cNvSpPr>
            <a:spLocks noGrp="1"/>
          </p:cNvSpPr>
          <p:nvPr>
            <p:ph idx="1"/>
          </p:nvPr>
        </p:nvSpPr>
        <p:spPr/>
        <p:txBody>
          <a:bodyPr/>
          <a:lstStyle/>
          <a:p>
            <a:r>
              <a:rPr lang="en-US" dirty="0"/>
              <a:t>Capacity of program</a:t>
            </a:r>
          </a:p>
          <a:p>
            <a:r>
              <a:rPr lang="en-US" dirty="0"/>
              <a:t>Utilization of capacity</a:t>
            </a:r>
          </a:p>
          <a:p>
            <a:r>
              <a:rPr lang="en-US" dirty="0"/>
              <a:t>Data collection &amp; review</a:t>
            </a:r>
          </a:p>
          <a:p>
            <a:r>
              <a:rPr lang="en-US" dirty="0"/>
              <a:t>Evaluations</a:t>
            </a:r>
          </a:p>
          <a:p>
            <a:r>
              <a:rPr lang="en-US" dirty="0"/>
              <a:t>Using evaluations</a:t>
            </a:r>
          </a:p>
        </p:txBody>
      </p:sp>
      <p:sp>
        <p:nvSpPr>
          <p:cNvPr id="4" name="Rectangle 3">
            <a:extLst>
              <a:ext uri="{FF2B5EF4-FFF2-40B4-BE49-F238E27FC236}">
                <a16:creationId xmlns:a16="http://schemas.microsoft.com/office/drawing/2014/main" id="{8E0B4209-F10F-489E-AF76-2FBF311C844E}"/>
              </a:ext>
            </a:extLst>
          </p:cNvPr>
          <p:cNvSpPr/>
          <p:nvPr/>
        </p:nvSpPr>
        <p:spPr>
          <a:xfrm>
            <a:off x="4911634" y="1825625"/>
            <a:ext cx="6442165" cy="41049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Example results from a summary report: To be decided.</a:t>
            </a:r>
          </a:p>
        </p:txBody>
      </p:sp>
    </p:spTree>
    <p:extLst>
      <p:ext uri="{BB962C8B-B14F-4D97-AF65-F5344CB8AC3E}">
        <p14:creationId xmlns:p14="http://schemas.microsoft.com/office/powerpoint/2010/main" val="2723587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4150</TotalTime>
  <Words>679</Words>
  <Application>Microsoft Office PowerPoint</Application>
  <PresentationFormat>Widescreen</PresentationFormat>
  <Paragraphs>115</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WATER</vt:lpstr>
      <vt:lpstr>Purpose of the WATER</vt:lpstr>
      <vt:lpstr>Module Overview</vt:lpstr>
      <vt:lpstr>Target Population</vt:lpstr>
      <vt:lpstr>Role of Judicial Officer and Team</vt:lpstr>
      <vt:lpstr>Treatment</vt:lpstr>
      <vt:lpstr>Incentives, Responses, and Drug Testing</vt:lpstr>
      <vt:lpstr>Program Completion</vt:lpstr>
      <vt:lpstr>Census, Caseloads, Monitoring &amp; Evaluation</vt:lpstr>
      <vt:lpstr>The Racial and Ethnic Disparities (RED) Program Assessment Tool</vt:lpstr>
      <vt:lpstr>Racial &amp; Ethnic Disparities Self- Assessment Tool</vt:lpstr>
      <vt:lpstr>Racial &amp; Ethnic Disparities Self- Assessment Tool: Statewide Data </vt:lpstr>
      <vt:lpstr>WATER Recommendations</vt:lpstr>
      <vt:lpstr>Other WATER benefits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dc:title>
  <dc:creator>Meize-Bowers, Mikala</dc:creator>
  <cp:lastModifiedBy>Karen Otis</cp:lastModifiedBy>
  <cp:revision>3</cp:revision>
  <dcterms:created xsi:type="dcterms:W3CDTF">2023-08-21T18:21:18Z</dcterms:created>
  <dcterms:modified xsi:type="dcterms:W3CDTF">2023-08-24T17:26:40Z</dcterms:modified>
</cp:coreProperties>
</file>