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63"/>
  </p:notesMasterIdLst>
  <p:sldIdLst>
    <p:sldId id="278" r:id="rId2"/>
    <p:sldId id="279" r:id="rId3"/>
    <p:sldId id="280" r:id="rId4"/>
    <p:sldId id="294" r:id="rId5"/>
    <p:sldId id="281" r:id="rId6"/>
    <p:sldId id="296" r:id="rId7"/>
    <p:sldId id="290" r:id="rId8"/>
    <p:sldId id="297" r:id="rId9"/>
    <p:sldId id="288" r:id="rId10"/>
    <p:sldId id="300" r:id="rId11"/>
    <p:sldId id="302" r:id="rId12"/>
    <p:sldId id="303" r:id="rId13"/>
    <p:sldId id="318" r:id="rId14"/>
    <p:sldId id="319" r:id="rId15"/>
    <p:sldId id="320" r:id="rId16"/>
    <p:sldId id="324" r:id="rId17"/>
    <p:sldId id="326" r:id="rId18"/>
    <p:sldId id="327" r:id="rId19"/>
    <p:sldId id="346" r:id="rId20"/>
    <p:sldId id="328" r:id="rId21"/>
    <p:sldId id="370" r:id="rId22"/>
    <p:sldId id="329" r:id="rId23"/>
    <p:sldId id="373" r:id="rId24"/>
    <p:sldId id="331" r:id="rId25"/>
    <p:sldId id="371" r:id="rId26"/>
    <p:sldId id="333" r:id="rId27"/>
    <p:sldId id="356" r:id="rId28"/>
    <p:sldId id="359" r:id="rId29"/>
    <p:sldId id="360" r:id="rId30"/>
    <p:sldId id="367" r:id="rId31"/>
    <p:sldId id="369" r:id="rId32"/>
    <p:sldId id="362" r:id="rId33"/>
    <p:sldId id="366" r:id="rId34"/>
    <p:sldId id="374" r:id="rId35"/>
    <p:sldId id="354" r:id="rId36"/>
    <p:sldId id="358" r:id="rId37"/>
    <p:sldId id="268" r:id="rId38"/>
    <p:sldId id="379" r:id="rId39"/>
    <p:sldId id="378" r:id="rId40"/>
    <p:sldId id="332" r:id="rId41"/>
    <p:sldId id="315" r:id="rId42"/>
    <p:sldId id="348" r:id="rId43"/>
    <p:sldId id="350" r:id="rId44"/>
    <p:sldId id="351" r:id="rId45"/>
    <p:sldId id="352" r:id="rId46"/>
    <p:sldId id="353" r:id="rId47"/>
    <p:sldId id="258" r:id="rId48"/>
    <p:sldId id="357" r:id="rId49"/>
    <p:sldId id="355" r:id="rId50"/>
    <p:sldId id="380" r:id="rId51"/>
    <p:sldId id="312" r:id="rId52"/>
    <p:sldId id="334" r:id="rId53"/>
    <p:sldId id="337" r:id="rId54"/>
    <p:sldId id="338" r:id="rId55"/>
    <p:sldId id="340" r:id="rId56"/>
    <p:sldId id="341" r:id="rId57"/>
    <p:sldId id="342" r:id="rId58"/>
    <p:sldId id="343" r:id="rId59"/>
    <p:sldId id="344" r:id="rId60"/>
    <p:sldId id="292" r:id="rId61"/>
    <p:sldId id="293" r:id="rId62"/>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DCE"/>
    <a:srgbClr val="AAC4E9"/>
    <a:srgbClr val="FFEFEF"/>
    <a:srgbClr val="E6F0FE"/>
    <a:srgbClr val="202C8F"/>
    <a:srgbClr val="FDFBF6"/>
    <a:srgbClr val="DF8C8C"/>
    <a:srgbClr val="D4D593"/>
    <a:srgbClr val="CDBE8A"/>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17"/>
    <p:restoredTop sz="91592" autoAdjust="0"/>
  </p:normalViewPr>
  <p:slideViewPr>
    <p:cSldViewPr snapToGrid="0" snapToObjects="1">
      <p:cViewPr varScale="1">
        <p:scale>
          <a:sx n="84" d="100"/>
          <a:sy n="84" d="100"/>
        </p:scale>
        <p:origin x="63" y="75"/>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9B8AA-6FA5-409A-BE0C-8065EF99E631}"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BCD6CE-6890-4174-8964-5ACD0058F949}">
      <dgm:prSet/>
      <dgm:spPr/>
      <dgm:t>
        <a:bodyPr/>
        <a:lstStyle/>
        <a:p>
          <a:pPr>
            <a:defRPr cap="all"/>
          </a:pPr>
          <a:r>
            <a:rPr lang="en-US"/>
            <a:t>Pretrial Risk Tools</a:t>
          </a:r>
        </a:p>
      </dgm:t>
    </dgm:pt>
    <dgm:pt modelId="{26088ACF-898A-4A7C-8271-F78E6D0BC26A}" type="parTrans" cxnId="{D647E4F9-756E-4A6A-A7FA-F3C75F58CB53}">
      <dgm:prSet/>
      <dgm:spPr/>
      <dgm:t>
        <a:bodyPr/>
        <a:lstStyle/>
        <a:p>
          <a:endParaRPr lang="en-US"/>
        </a:p>
      </dgm:t>
    </dgm:pt>
    <dgm:pt modelId="{051BE7C6-68B3-438C-B532-2C1CA41E1E9B}" type="sibTrans" cxnId="{D647E4F9-756E-4A6A-A7FA-F3C75F58CB53}">
      <dgm:prSet/>
      <dgm:spPr/>
      <dgm:t>
        <a:bodyPr/>
        <a:lstStyle/>
        <a:p>
          <a:endParaRPr lang="en-US"/>
        </a:p>
      </dgm:t>
    </dgm:pt>
    <dgm:pt modelId="{0B92EFFC-0C1A-438E-ACF8-114131217919}">
      <dgm:prSet/>
      <dgm:spPr/>
      <dgm:t>
        <a:bodyPr/>
        <a:lstStyle/>
        <a:p>
          <a:pPr>
            <a:defRPr cap="all"/>
          </a:pPr>
          <a:r>
            <a:rPr lang="en-US"/>
            <a:t>Lethality Assessments</a:t>
          </a:r>
        </a:p>
      </dgm:t>
    </dgm:pt>
    <dgm:pt modelId="{1E319805-AF99-4EE3-861C-3D6EEEE15CAF}" type="parTrans" cxnId="{B3E36C94-2167-41CC-983F-350A914FD757}">
      <dgm:prSet/>
      <dgm:spPr/>
      <dgm:t>
        <a:bodyPr/>
        <a:lstStyle/>
        <a:p>
          <a:endParaRPr lang="en-US"/>
        </a:p>
      </dgm:t>
    </dgm:pt>
    <dgm:pt modelId="{934F8C59-9A93-4D96-A7D8-FE64232DDD63}" type="sibTrans" cxnId="{B3E36C94-2167-41CC-983F-350A914FD757}">
      <dgm:prSet/>
      <dgm:spPr/>
      <dgm:t>
        <a:bodyPr/>
        <a:lstStyle/>
        <a:p>
          <a:endParaRPr lang="en-US"/>
        </a:p>
      </dgm:t>
    </dgm:pt>
    <dgm:pt modelId="{4078F281-5D7A-4FDB-8335-9B66E0B0E6BD}">
      <dgm:prSet/>
      <dgm:spPr/>
      <dgm:t>
        <a:bodyPr/>
        <a:lstStyle/>
        <a:p>
          <a:pPr>
            <a:defRPr cap="all"/>
          </a:pPr>
          <a:r>
            <a:rPr lang="en-US"/>
            <a:t>Risk Need Responsivity Tool</a:t>
          </a:r>
        </a:p>
      </dgm:t>
    </dgm:pt>
    <dgm:pt modelId="{B0D224A8-83CE-49F5-B880-4C9C57F6076E}" type="parTrans" cxnId="{E2AC4223-EB6F-499C-AF82-A9DBDA257D41}">
      <dgm:prSet/>
      <dgm:spPr/>
      <dgm:t>
        <a:bodyPr/>
        <a:lstStyle/>
        <a:p>
          <a:endParaRPr lang="en-US"/>
        </a:p>
      </dgm:t>
    </dgm:pt>
    <dgm:pt modelId="{3C99F400-EDB4-4E10-96C9-6F08E44FCB29}" type="sibTrans" cxnId="{E2AC4223-EB6F-499C-AF82-A9DBDA257D41}">
      <dgm:prSet/>
      <dgm:spPr/>
      <dgm:t>
        <a:bodyPr/>
        <a:lstStyle/>
        <a:p>
          <a:endParaRPr lang="en-US"/>
        </a:p>
      </dgm:t>
    </dgm:pt>
    <dgm:pt modelId="{77D381E7-1F80-4874-9E83-66F0A93576D7}" type="pres">
      <dgm:prSet presAssocID="{01A9B8AA-6FA5-409A-BE0C-8065EF99E631}" presName="root" presStyleCnt="0">
        <dgm:presLayoutVars>
          <dgm:dir/>
          <dgm:resizeHandles val="exact"/>
        </dgm:presLayoutVars>
      </dgm:prSet>
      <dgm:spPr/>
    </dgm:pt>
    <dgm:pt modelId="{623209DE-691A-4D04-A8B0-FEC63FB3C5C5}" type="pres">
      <dgm:prSet presAssocID="{A7BCD6CE-6890-4174-8964-5ACD0058F949}" presName="compNode" presStyleCnt="0"/>
      <dgm:spPr/>
    </dgm:pt>
    <dgm:pt modelId="{7E716B3C-55FE-4C4E-884E-55DBB3A837B7}" type="pres">
      <dgm:prSet presAssocID="{A7BCD6CE-6890-4174-8964-5ACD0058F949}" presName="iconBgRect" presStyleLbl="bgShp" presStyleIdx="0" presStyleCnt="3"/>
      <dgm:spPr>
        <a:prstGeom prst="round2DiagRect">
          <a:avLst>
            <a:gd name="adj1" fmla="val 29727"/>
            <a:gd name="adj2" fmla="val 0"/>
          </a:avLst>
        </a:prstGeom>
      </dgm:spPr>
    </dgm:pt>
    <dgm:pt modelId="{7F94FE84-B4EC-4B3B-B66D-4BAEE7078253}" type="pres">
      <dgm:prSet presAssocID="{A7BCD6CE-6890-4174-8964-5ACD0058F9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EC1B0101-0CBA-42A2-BBEC-12D192B10C03}" type="pres">
      <dgm:prSet presAssocID="{A7BCD6CE-6890-4174-8964-5ACD0058F949}" presName="spaceRect" presStyleCnt="0"/>
      <dgm:spPr/>
    </dgm:pt>
    <dgm:pt modelId="{F226DE8A-FF9E-4D1F-A3A7-5C1EF411B571}" type="pres">
      <dgm:prSet presAssocID="{A7BCD6CE-6890-4174-8964-5ACD0058F949}" presName="textRect" presStyleLbl="revTx" presStyleIdx="0" presStyleCnt="3">
        <dgm:presLayoutVars>
          <dgm:chMax val="1"/>
          <dgm:chPref val="1"/>
        </dgm:presLayoutVars>
      </dgm:prSet>
      <dgm:spPr/>
    </dgm:pt>
    <dgm:pt modelId="{85CEFD87-8B4F-4AEF-835D-6DA345D63437}" type="pres">
      <dgm:prSet presAssocID="{051BE7C6-68B3-438C-B532-2C1CA41E1E9B}" presName="sibTrans" presStyleCnt="0"/>
      <dgm:spPr/>
    </dgm:pt>
    <dgm:pt modelId="{F6A3B20A-7D38-49DA-B565-D6BFC6AA2A1E}" type="pres">
      <dgm:prSet presAssocID="{0B92EFFC-0C1A-438E-ACF8-114131217919}" presName="compNode" presStyleCnt="0"/>
      <dgm:spPr/>
    </dgm:pt>
    <dgm:pt modelId="{1C4DFE7A-91FD-49BA-BE21-B3B312E4E74D}" type="pres">
      <dgm:prSet presAssocID="{0B92EFFC-0C1A-438E-ACF8-114131217919}" presName="iconBgRect" presStyleLbl="bgShp" presStyleIdx="1" presStyleCnt="3"/>
      <dgm:spPr>
        <a:prstGeom prst="round2DiagRect">
          <a:avLst>
            <a:gd name="adj1" fmla="val 29727"/>
            <a:gd name="adj2" fmla="val 0"/>
          </a:avLst>
        </a:prstGeom>
      </dgm:spPr>
    </dgm:pt>
    <dgm:pt modelId="{09703197-0631-45AE-AAC4-92A75CF1CF27}" type="pres">
      <dgm:prSet presAssocID="{0B92EFFC-0C1A-438E-ACF8-11413121791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D0C28DB4-764B-4880-9B92-53CC75F81B93}" type="pres">
      <dgm:prSet presAssocID="{0B92EFFC-0C1A-438E-ACF8-114131217919}" presName="spaceRect" presStyleCnt="0"/>
      <dgm:spPr/>
    </dgm:pt>
    <dgm:pt modelId="{A24C51FD-BD90-4B15-A09E-5DAA2C76BB6E}" type="pres">
      <dgm:prSet presAssocID="{0B92EFFC-0C1A-438E-ACF8-114131217919}" presName="textRect" presStyleLbl="revTx" presStyleIdx="1" presStyleCnt="3">
        <dgm:presLayoutVars>
          <dgm:chMax val="1"/>
          <dgm:chPref val="1"/>
        </dgm:presLayoutVars>
      </dgm:prSet>
      <dgm:spPr/>
    </dgm:pt>
    <dgm:pt modelId="{A47C5CBB-908C-4C83-A831-94FEF94DA0DB}" type="pres">
      <dgm:prSet presAssocID="{934F8C59-9A93-4D96-A7D8-FE64232DDD63}" presName="sibTrans" presStyleCnt="0"/>
      <dgm:spPr/>
    </dgm:pt>
    <dgm:pt modelId="{58AE1482-1DE2-4AC8-A089-68BE5475DB50}" type="pres">
      <dgm:prSet presAssocID="{4078F281-5D7A-4FDB-8335-9B66E0B0E6BD}" presName="compNode" presStyleCnt="0"/>
      <dgm:spPr/>
    </dgm:pt>
    <dgm:pt modelId="{46B5B950-DE2F-4897-8F19-580D41D2C611}" type="pres">
      <dgm:prSet presAssocID="{4078F281-5D7A-4FDB-8335-9B66E0B0E6BD}" presName="iconBgRect" presStyleLbl="bgShp" presStyleIdx="2" presStyleCnt="3"/>
      <dgm:spPr>
        <a:prstGeom prst="round2DiagRect">
          <a:avLst>
            <a:gd name="adj1" fmla="val 29727"/>
            <a:gd name="adj2" fmla="val 0"/>
          </a:avLst>
        </a:prstGeom>
      </dgm:spPr>
    </dgm:pt>
    <dgm:pt modelId="{97023386-1AEC-4623-807C-FF7AAEE35E3C}" type="pres">
      <dgm:prSet presAssocID="{4078F281-5D7A-4FDB-8335-9B66E0B0E6B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6D8FF8E-05F4-49C2-9D73-15F595ADDD8A}" type="pres">
      <dgm:prSet presAssocID="{4078F281-5D7A-4FDB-8335-9B66E0B0E6BD}" presName="spaceRect" presStyleCnt="0"/>
      <dgm:spPr/>
    </dgm:pt>
    <dgm:pt modelId="{77C20A3E-1B89-4B8F-8E79-D60B33FE4EE4}" type="pres">
      <dgm:prSet presAssocID="{4078F281-5D7A-4FDB-8335-9B66E0B0E6BD}" presName="textRect" presStyleLbl="revTx" presStyleIdx="2" presStyleCnt="3">
        <dgm:presLayoutVars>
          <dgm:chMax val="1"/>
          <dgm:chPref val="1"/>
        </dgm:presLayoutVars>
      </dgm:prSet>
      <dgm:spPr/>
    </dgm:pt>
  </dgm:ptLst>
  <dgm:cxnLst>
    <dgm:cxn modelId="{C38ABA22-0621-42A6-97A6-CEBF749A45E0}" type="presOf" srcId="{0B92EFFC-0C1A-438E-ACF8-114131217919}" destId="{A24C51FD-BD90-4B15-A09E-5DAA2C76BB6E}" srcOrd="0" destOrd="0" presId="urn:microsoft.com/office/officeart/2018/5/layout/IconLeafLabelList"/>
    <dgm:cxn modelId="{E2AC4223-EB6F-499C-AF82-A9DBDA257D41}" srcId="{01A9B8AA-6FA5-409A-BE0C-8065EF99E631}" destId="{4078F281-5D7A-4FDB-8335-9B66E0B0E6BD}" srcOrd="2" destOrd="0" parTransId="{B0D224A8-83CE-49F5-B880-4C9C57F6076E}" sibTransId="{3C99F400-EDB4-4E10-96C9-6F08E44FCB29}"/>
    <dgm:cxn modelId="{85AA6B25-8CEC-436A-811B-4DCCE1356B0B}" type="presOf" srcId="{A7BCD6CE-6890-4174-8964-5ACD0058F949}" destId="{F226DE8A-FF9E-4D1F-A3A7-5C1EF411B571}" srcOrd="0" destOrd="0" presId="urn:microsoft.com/office/officeart/2018/5/layout/IconLeafLabelList"/>
    <dgm:cxn modelId="{B3E36C94-2167-41CC-983F-350A914FD757}" srcId="{01A9B8AA-6FA5-409A-BE0C-8065EF99E631}" destId="{0B92EFFC-0C1A-438E-ACF8-114131217919}" srcOrd="1" destOrd="0" parTransId="{1E319805-AF99-4EE3-861C-3D6EEEE15CAF}" sibTransId="{934F8C59-9A93-4D96-A7D8-FE64232DDD63}"/>
    <dgm:cxn modelId="{2FF887A6-1E97-4669-9A1E-34EA0B0AEFB8}" type="presOf" srcId="{01A9B8AA-6FA5-409A-BE0C-8065EF99E631}" destId="{77D381E7-1F80-4874-9E83-66F0A93576D7}" srcOrd="0" destOrd="0" presId="urn:microsoft.com/office/officeart/2018/5/layout/IconLeafLabelList"/>
    <dgm:cxn modelId="{3ADB47B6-AC27-449D-B27B-2C6720AFF461}" type="presOf" srcId="{4078F281-5D7A-4FDB-8335-9B66E0B0E6BD}" destId="{77C20A3E-1B89-4B8F-8E79-D60B33FE4EE4}" srcOrd="0" destOrd="0" presId="urn:microsoft.com/office/officeart/2018/5/layout/IconLeafLabelList"/>
    <dgm:cxn modelId="{D647E4F9-756E-4A6A-A7FA-F3C75F58CB53}" srcId="{01A9B8AA-6FA5-409A-BE0C-8065EF99E631}" destId="{A7BCD6CE-6890-4174-8964-5ACD0058F949}" srcOrd="0" destOrd="0" parTransId="{26088ACF-898A-4A7C-8271-F78E6D0BC26A}" sibTransId="{051BE7C6-68B3-438C-B532-2C1CA41E1E9B}"/>
    <dgm:cxn modelId="{35F86B64-FB2D-44C2-A9A9-F1000DA186C8}" type="presParOf" srcId="{77D381E7-1F80-4874-9E83-66F0A93576D7}" destId="{623209DE-691A-4D04-A8B0-FEC63FB3C5C5}" srcOrd="0" destOrd="0" presId="urn:microsoft.com/office/officeart/2018/5/layout/IconLeafLabelList"/>
    <dgm:cxn modelId="{F52394AD-C316-4030-A3C0-0F4A8B800E0C}" type="presParOf" srcId="{623209DE-691A-4D04-A8B0-FEC63FB3C5C5}" destId="{7E716B3C-55FE-4C4E-884E-55DBB3A837B7}" srcOrd="0" destOrd="0" presId="urn:microsoft.com/office/officeart/2018/5/layout/IconLeafLabelList"/>
    <dgm:cxn modelId="{6DD115E8-C99E-4311-9D85-43B3916D6C42}" type="presParOf" srcId="{623209DE-691A-4D04-A8B0-FEC63FB3C5C5}" destId="{7F94FE84-B4EC-4B3B-B66D-4BAEE7078253}" srcOrd="1" destOrd="0" presId="urn:microsoft.com/office/officeart/2018/5/layout/IconLeafLabelList"/>
    <dgm:cxn modelId="{600AD02B-A9E9-428C-9E1C-34E66F546A59}" type="presParOf" srcId="{623209DE-691A-4D04-A8B0-FEC63FB3C5C5}" destId="{EC1B0101-0CBA-42A2-BBEC-12D192B10C03}" srcOrd="2" destOrd="0" presId="urn:microsoft.com/office/officeart/2018/5/layout/IconLeafLabelList"/>
    <dgm:cxn modelId="{AD8CA112-5FF8-433B-B43D-84C4CB0A962D}" type="presParOf" srcId="{623209DE-691A-4D04-A8B0-FEC63FB3C5C5}" destId="{F226DE8A-FF9E-4D1F-A3A7-5C1EF411B571}" srcOrd="3" destOrd="0" presId="urn:microsoft.com/office/officeart/2018/5/layout/IconLeafLabelList"/>
    <dgm:cxn modelId="{6F6F3A42-DACE-4F66-9F2A-C28BD8D6BD89}" type="presParOf" srcId="{77D381E7-1F80-4874-9E83-66F0A93576D7}" destId="{85CEFD87-8B4F-4AEF-835D-6DA345D63437}" srcOrd="1" destOrd="0" presId="urn:microsoft.com/office/officeart/2018/5/layout/IconLeafLabelList"/>
    <dgm:cxn modelId="{B2C5DBC6-A392-445E-8683-34CF95EB3768}" type="presParOf" srcId="{77D381E7-1F80-4874-9E83-66F0A93576D7}" destId="{F6A3B20A-7D38-49DA-B565-D6BFC6AA2A1E}" srcOrd="2" destOrd="0" presId="urn:microsoft.com/office/officeart/2018/5/layout/IconLeafLabelList"/>
    <dgm:cxn modelId="{DAB5B840-5AB4-431A-A276-8050847309EC}" type="presParOf" srcId="{F6A3B20A-7D38-49DA-B565-D6BFC6AA2A1E}" destId="{1C4DFE7A-91FD-49BA-BE21-B3B312E4E74D}" srcOrd="0" destOrd="0" presId="urn:microsoft.com/office/officeart/2018/5/layout/IconLeafLabelList"/>
    <dgm:cxn modelId="{1C14BA93-9BD3-4986-A8B4-6A163C3DC1D9}" type="presParOf" srcId="{F6A3B20A-7D38-49DA-B565-D6BFC6AA2A1E}" destId="{09703197-0631-45AE-AAC4-92A75CF1CF27}" srcOrd="1" destOrd="0" presId="urn:microsoft.com/office/officeart/2018/5/layout/IconLeafLabelList"/>
    <dgm:cxn modelId="{C48C20FF-983F-4E71-B98A-4575BCBDA8D1}" type="presParOf" srcId="{F6A3B20A-7D38-49DA-B565-D6BFC6AA2A1E}" destId="{D0C28DB4-764B-4880-9B92-53CC75F81B93}" srcOrd="2" destOrd="0" presId="urn:microsoft.com/office/officeart/2018/5/layout/IconLeafLabelList"/>
    <dgm:cxn modelId="{E72118AC-7EF8-4B20-84D0-F83BB33A7876}" type="presParOf" srcId="{F6A3B20A-7D38-49DA-B565-D6BFC6AA2A1E}" destId="{A24C51FD-BD90-4B15-A09E-5DAA2C76BB6E}" srcOrd="3" destOrd="0" presId="urn:microsoft.com/office/officeart/2018/5/layout/IconLeafLabelList"/>
    <dgm:cxn modelId="{E5AB0995-9CB9-41FC-AF25-E228F7B154C4}" type="presParOf" srcId="{77D381E7-1F80-4874-9E83-66F0A93576D7}" destId="{A47C5CBB-908C-4C83-A831-94FEF94DA0DB}" srcOrd="3" destOrd="0" presId="urn:microsoft.com/office/officeart/2018/5/layout/IconLeafLabelList"/>
    <dgm:cxn modelId="{C3453989-9538-48E8-998A-F5FDC716D00D}" type="presParOf" srcId="{77D381E7-1F80-4874-9E83-66F0A93576D7}" destId="{58AE1482-1DE2-4AC8-A089-68BE5475DB50}" srcOrd="4" destOrd="0" presId="urn:microsoft.com/office/officeart/2018/5/layout/IconLeafLabelList"/>
    <dgm:cxn modelId="{CC996CCF-696E-4811-A8C1-6F65DD7656FE}" type="presParOf" srcId="{58AE1482-1DE2-4AC8-A089-68BE5475DB50}" destId="{46B5B950-DE2F-4897-8F19-580D41D2C611}" srcOrd="0" destOrd="0" presId="urn:microsoft.com/office/officeart/2018/5/layout/IconLeafLabelList"/>
    <dgm:cxn modelId="{DB8647A4-4490-461D-A562-0431D7D303B9}" type="presParOf" srcId="{58AE1482-1DE2-4AC8-A089-68BE5475DB50}" destId="{97023386-1AEC-4623-807C-FF7AAEE35E3C}" srcOrd="1" destOrd="0" presId="urn:microsoft.com/office/officeart/2018/5/layout/IconLeafLabelList"/>
    <dgm:cxn modelId="{F921D153-0A7C-4F07-A993-5B8A014C3F81}" type="presParOf" srcId="{58AE1482-1DE2-4AC8-A089-68BE5475DB50}" destId="{26D8FF8E-05F4-49C2-9D73-15F595ADDD8A}" srcOrd="2" destOrd="0" presId="urn:microsoft.com/office/officeart/2018/5/layout/IconLeafLabelList"/>
    <dgm:cxn modelId="{5AE67EF6-1D1E-442A-990C-0F78868D15F1}" type="presParOf" srcId="{58AE1482-1DE2-4AC8-A089-68BE5475DB50}" destId="{77C20A3E-1B89-4B8F-8E79-D60B33FE4EE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D7E89B-4202-48A3-AE04-BC81EC3B9CC2}"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n-US"/>
        </a:p>
      </dgm:t>
    </dgm:pt>
    <dgm:pt modelId="{B761FB12-ECA1-4867-A719-81BCCF50F4B2}">
      <dgm:prSet/>
      <dgm:spPr/>
      <dgm:t>
        <a:bodyPr/>
        <a:lstStyle/>
        <a:p>
          <a:r>
            <a:rPr lang="en-US" dirty="0"/>
            <a:t>Most of the debate is around these tools</a:t>
          </a:r>
        </a:p>
      </dgm:t>
    </dgm:pt>
    <dgm:pt modelId="{91198C24-4F8B-4AEA-B165-50D40B3D7A13}" type="parTrans" cxnId="{8E636EB7-EAAD-481A-9A21-D916975E438E}">
      <dgm:prSet/>
      <dgm:spPr/>
      <dgm:t>
        <a:bodyPr/>
        <a:lstStyle/>
        <a:p>
          <a:endParaRPr lang="en-US"/>
        </a:p>
      </dgm:t>
    </dgm:pt>
    <dgm:pt modelId="{195B14B8-EB5A-487F-A0D8-4E1221BF6B96}" type="sibTrans" cxnId="{8E636EB7-EAAD-481A-9A21-D916975E438E}">
      <dgm:prSet/>
      <dgm:spPr/>
      <dgm:t>
        <a:bodyPr/>
        <a:lstStyle/>
        <a:p>
          <a:endParaRPr lang="en-US"/>
        </a:p>
      </dgm:t>
    </dgm:pt>
    <dgm:pt modelId="{87C01582-9341-4BA0-8D77-EA0E7353EAB5}">
      <dgm:prSet/>
      <dgm:spPr/>
      <dgm:t>
        <a:bodyPr/>
        <a:lstStyle/>
        <a:p>
          <a:pPr rtl="0"/>
          <a:r>
            <a:rPr lang="en-US" dirty="0"/>
            <a:t>Measure:</a:t>
          </a:r>
          <a:r>
            <a:rPr lang="en-US" dirty="0">
              <a:latin typeface="Arial Black"/>
            </a:rPr>
            <a:t> </a:t>
          </a:r>
          <a:endParaRPr lang="en-US" dirty="0"/>
        </a:p>
      </dgm:t>
    </dgm:pt>
    <dgm:pt modelId="{47B86912-1B4D-4DA4-8AC8-57D0D5C84BD1}" type="parTrans" cxnId="{B9E33097-C74F-4582-A4FF-6ED2EA345B2C}">
      <dgm:prSet/>
      <dgm:spPr/>
      <dgm:t>
        <a:bodyPr/>
        <a:lstStyle/>
        <a:p>
          <a:endParaRPr lang="en-US"/>
        </a:p>
      </dgm:t>
    </dgm:pt>
    <dgm:pt modelId="{FAA641D5-BBC8-49F8-A922-EBB852D1C39B}" type="sibTrans" cxnId="{B9E33097-C74F-4582-A4FF-6ED2EA345B2C}">
      <dgm:prSet/>
      <dgm:spPr/>
      <dgm:t>
        <a:bodyPr/>
        <a:lstStyle/>
        <a:p>
          <a:endParaRPr lang="en-US"/>
        </a:p>
      </dgm:t>
    </dgm:pt>
    <dgm:pt modelId="{AF2621D2-2AC7-47EE-A882-EA442CA03671}">
      <dgm:prSet/>
      <dgm:spPr/>
      <dgm:t>
        <a:bodyPr/>
        <a:lstStyle/>
        <a:p>
          <a:pPr rtl="0"/>
          <a:r>
            <a:rPr lang="en-US" dirty="0"/>
            <a:t>Risk of reoffending</a:t>
          </a:r>
          <a:r>
            <a:rPr lang="en-US" dirty="0">
              <a:latin typeface="Arial Black"/>
            </a:rPr>
            <a:t> </a:t>
          </a:r>
          <a:endParaRPr lang="en-US" dirty="0"/>
        </a:p>
      </dgm:t>
    </dgm:pt>
    <dgm:pt modelId="{2C9C37F1-3971-407F-BC77-349F7BBF5463}" type="parTrans" cxnId="{B7EF8F93-E225-4EB6-BB78-179461CE4585}">
      <dgm:prSet/>
      <dgm:spPr/>
      <dgm:t>
        <a:bodyPr/>
        <a:lstStyle/>
        <a:p>
          <a:endParaRPr lang="en-US"/>
        </a:p>
      </dgm:t>
    </dgm:pt>
    <dgm:pt modelId="{9468E0FF-400F-4736-B383-F2627F52726E}" type="sibTrans" cxnId="{B7EF8F93-E225-4EB6-BB78-179461CE4585}">
      <dgm:prSet/>
      <dgm:spPr/>
      <dgm:t>
        <a:bodyPr/>
        <a:lstStyle/>
        <a:p>
          <a:endParaRPr lang="en-US"/>
        </a:p>
      </dgm:t>
    </dgm:pt>
    <dgm:pt modelId="{8B2239A1-6C0A-4BB6-A2C0-A4CD4A28AC6D}">
      <dgm:prSet/>
      <dgm:spPr/>
      <dgm:t>
        <a:bodyPr/>
        <a:lstStyle/>
        <a:p>
          <a:pPr rtl="0"/>
          <a:r>
            <a:rPr lang="en-US" dirty="0"/>
            <a:t>Risk of committing new violent offense</a:t>
          </a:r>
          <a:r>
            <a:rPr lang="en-US" dirty="0">
              <a:latin typeface="Arial Black"/>
            </a:rPr>
            <a:t> </a:t>
          </a:r>
          <a:endParaRPr lang="en-US" dirty="0"/>
        </a:p>
      </dgm:t>
    </dgm:pt>
    <dgm:pt modelId="{5AFCF777-8E18-45D1-B311-A1DAC6D1C15F}" type="parTrans" cxnId="{35FEDA95-3DD3-4134-8C38-08156FCE6F4E}">
      <dgm:prSet/>
      <dgm:spPr/>
      <dgm:t>
        <a:bodyPr/>
        <a:lstStyle/>
        <a:p>
          <a:endParaRPr lang="en-US"/>
        </a:p>
      </dgm:t>
    </dgm:pt>
    <dgm:pt modelId="{9DA97F89-EC6D-4272-A3DD-4B82DB345662}" type="sibTrans" cxnId="{35FEDA95-3DD3-4134-8C38-08156FCE6F4E}">
      <dgm:prSet/>
      <dgm:spPr/>
      <dgm:t>
        <a:bodyPr/>
        <a:lstStyle/>
        <a:p>
          <a:endParaRPr lang="en-US"/>
        </a:p>
      </dgm:t>
    </dgm:pt>
    <dgm:pt modelId="{5DAB5811-980B-43EF-BE28-7822E8D4E5CD}">
      <dgm:prSet/>
      <dgm:spPr/>
      <dgm:t>
        <a:bodyPr/>
        <a:lstStyle/>
        <a:p>
          <a:r>
            <a:rPr lang="en-US" dirty="0"/>
            <a:t>Risk of failure to appear</a:t>
          </a:r>
        </a:p>
      </dgm:t>
    </dgm:pt>
    <dgm:pt modelId="{9314CABE-2EDE-4BE1-B3BC-6DC78EF682E1}" type="parTrans" cxnId="{79E41957-50FE-4AB6-8921-C4D31618D024}">
      <dgm:prSet/>
      <dgm:spPr/>
      <dgm:t>
        <a:bodyPr/>
        <a:lstStyle/>
        <a:p>
          <a:endParaRPr lang="en-US"/>
        </a:p>
      </dgm:t>
    </dgm:pt>
    <dgm:pt modelId="{42606BAD-D02B-4B49-A48F-C877B12D2DC2}" type="sibTrans" cxnId="{79E41957-50FE-4AB6-8921-C4D31618D024}">
      <dgm:prSet/>
      <dgm:spPr/>
      <dgm:t>
        <a:bodyPr/>
        <a:lstStyle/>
        <a:p>
          <a:endParaRPr lang="en-US"/>
        </a:p>
      </dgm:t>
    </dgm:pt>
    <dgm:pt modelId="{63F7A93B-3DFC-44C1-8925-4DFD630942D3}">
      <dgm:prSet/>
      <dgm:spPr/>
      <dgm:t>
        <a:bodyPr/>
        <a:lstStyle/>
        <a:p>
          <a:r>
            <a:rPr lang="en-US" dirty="0"/>
            <a:t>Use can affect:</a:t>
          </a:r>
        </a:p>
      </dgm:t>
    </dgm:pt>
    <dgm:pt modelId="{80D10EBD-A262-413C-8B1F-D69A9E3ABEAA}" type="parTrans" cxnId="{27EFF725-34D4-481A-840A-198F8DA3C787}">
      <dgm:prSet/>
      <dgm:spPr/>
      <dgm:t>
        <a:bodyPr/>
        <a:lstStyle/>
        <a:p>
          <a:endParaRPr lang="en-US"/>
        </a:p>
      </dgm:t>
    </dgm:pt>
    <dgm:pt modelId="{09004348-8C8A-47D3-865B-DA6370853D31}" type="sibTrans" cxnId="{27EFF725-34D4-481A-840A-198F8DA3C787}">
      <dgm:prSet/>
      <dgm:spPr/>
      <dgm:t>
        <a:bodyPr/>
        <a:lstStyle/>
        <a:p>
          <a:endParaRPr lang="en-US"/>
        </a:p>
      </dgm:t>
    </dgm:pt>
    <dgm:pt modelId="{54BC4148-3BDC-446D-B33E-580DA859C26A}">
      <dgm:prSet/>
      <dgm:spPr/>
      <dgm:t>
        <a:bodyPr/>
        <a:lstStyle/>
        <a:p>
          <a:r>
            <a:rPr lang="en-US" dirty="0"/>
            <a:t>Pretrial release</a:t>
          </a:r>
        </a:p>
      </dgm:t>
    </dgm:pt>
    <dgm:pt modelId="{7B05E257-45A9-4211-99B5-9F87C2E0B56D}" type="parTrans" cxnId="{432309C1-C855-4F00-A011-1ED12AE652BD}">
      <dgm:prSet/>
      <dgm:spPr/>
      <dgm:t>
        <a:bodyPr/>
        <a:lstStyle/>
        <a:p>
          <a:endParaRPr lang="en-US"/>
        </a:p>
      </dgm:t>
    </dgm:pt>
    <dgm:pt modelId="{B3728783-D9F1-4E4A-8A3F-04C80B88A275}" type="sibTrans" cxnId="{432309C1-C855-4F00-A011-1ED12AE652BD}">
      <dgm:prSet/>
      <dgm:spPr/>
      <dgm:t>
        <a:bodyPr/>
        <a:lstStyle/>
        <a:p>
          <a:endParaRPr lang="en-US"/>
        </a:p>
      </dgm:t>
    </dgm:pt>
    <dgm:pt modelId="{C0538936-43DB-4EE9-85FD-2C3B8DD42931}">
      <dgm:prSet/>
      <dgm:spPr/>
      <dgm:t>
        <a:bodyPr/>
        <a:lstStyle/>
        <a:p>
          <a:r>
            <a:rPr lang="en-US" dirty="0"/>
            <a:t>Intensity of pretrial supervision</a:t>
          </a:r>
        </a:p>
      </dgm:t>
    </dgm:pt>
    <dgm:pt modelId="{C432DE67-5F83-41F2-A0D1-8006BF354F28}" type="parTrans" cxnId="{4E306B26-2EF0-486E-88A6-59558A961E29}">
      <dgm:prSet/>
      <dgm:spPr/>
      <dgm:t>
        <a:bodyPr/>
        <a:lstStyle/>
        <a:p>
          <a:endParaRPr lang="en-US"/>
        </a:p>
      </dgm:t>
    </dgm:pt>
    <dgm:pt modelId="{6C86E1C7-CDF3-4002-93CF-345CDD0F0A79}" type="sibTrans" cxnId="{4E306B26-2EF0-486E-88A6-59558A961E29}">
      <dgm:prSet/>
      <dgm:spPr/>
      <dgm:t>
        <a:bodyPr/>
        <a:lstStyle/>
        <a:p>
          <a:endParaRPr lang="en-US"/>
        </a:p>
      </dgm:t>
    </dgm:pt>
    <dgm:pt modelId="{B065DFAE-4AE1-4E85-8FA2-ED0FBB4F09F5}">
      <dgm:prSet/>
      <dgm:spPr/>
      <dgm:t>
        <a:bodyPr/>
        <a:lstStyle/>
        <a:p>
          <a:r>
            <a:rPr lang="en-US" dirty="0"/>
            <a:t>Bail setting</a:t>
          </a:r>
        </a:p>
      </dgm:t>
    </dgm:pt>
    <dgm:pt modelId="{A7045D22-0CEB-4A40-A7DF-12CE00FCFA45}" type="parTrans" cxnId="{A996ECC6-2E00-4E45-AEE1-CC4DCF253B57}">
      <dgm:prSet/>
      <dgm:spPr/>
      <dgm:t>
        <a:bodyPr/>
        <a:lstStyle/>
        <a:p>
          <a:endParaRPr lang="en-US"/>
        </a:p>
      </dgm:t>
    </dgm:pt>
    <dgm:pt modelId="{E1C6FBC2-BF15-475E-BFC3-A6D3E40F1F2E}" type="sibTrans" cxnId="{A996ECC6-2E00-4E45-AEE1-CC4DCF253B57}">
      <dgm:prSet/>
      <dgm:spPr/>
      <dgm:t>
        <a:bodyPr/>
        <a:lstStyle/>
        <a:p>
          <a:endParaRPr lang="en-US"/>
        </a:p>
      </dgm:t>
    </dgm:pt>
    <dgm:pt modelId="{5F86BF19-E2BF-4EDA-96E9-A3B4040652BB}" type="pres">
      <dgm:prSet presAssocID="{8ED7E89B-4202-48A3-AE04-BC81EC3B9CC2}" presName="linear" presStyleCnt="0">
        <dgm:presLayoutVars>
          <dgm:dir/>
          <dgm:animLvl val="lvl"/>
          <dgm:resizeHandles val="exact"/>
        </dgm:presLayoutVars>
      </dgm:prSet>
      <dgm:spPr/>
    </dgm:pt>
    <dgm:pt modelId="{9F4CD658-9DD3-4EC8-AADF-500F07AEA03C}" type="pres">
      <dgm:prSet presAssocID="{B761FB12-ECA1-4867-A719-81BCCF50F4B2}" presName="parentLin" presStyleCnt="0"/>
      <dgm:spPr/>
    </dgm:pt>
    <dgm:pt modelId="{638DA7B3-58A5-4B21-B7B0-01C1E120B932}" type="pres">
      <dgm:prSet presAssocID="{B761FB12-ECA1-4867-A719-81BCCF50F4B2}" presName="parentLeftMargin" presStyleLbl="node1" presStyleIdx="0" presStyleCnt="3"/>
      <dgm:spPr/>
    </dgm:pt>
    <dgm:pt modelId="{A3CF7A6B-D262-42C4-99BE-AB3A3C453DE1}" type="pres">
      <dgm:prSet presAssocID="{B761FB12-ECA1-4867-A719-81BCCF50F4B2}" presName="parentText" presStyleLbl="node1" presStyleIdx="0" presStyleCnt="3">
        <dgm:presLayoutVars>
          <dgm:chMax val="0"/>
          <dgm:bulletEnabled val="1"/>
        </dgm:presLayoutVars>
      </dgm:prSet>
      <dgm:spPr/>
    </dgm:pt>
    <dgm:pt modelId="{5D10BB00-740E-4E85-9DEC-539FD7136B24}" type="pres">
      <dgm:prSet presAssocID="{B761FB12-ECA1-4867-A719-81BCCF50F4B2}" presName="negativeSpace" presStyleCnt="0"/>
      <dgm:spPr/>
    </dgm:pt>
    <dgm:pt modelId="{14BDF7BF-059A-4829-8B0C-97B2522B2723}" type="pres">
      <dgm:prSet presAssocID="{B761FB12-ECA1-4867-A719-81BCCF50F4B2}" presName="childText" presStyleLbl="conFgAcc1" presStyleIdx="0" presStyleCnt="3">
        <dgm:presLayoutVars>
          <dgm:bulletEnabled val="1"/>
        </dgm:presLayoutVars>
      </dgm:prSet>
      <dgm:spPr/>
    </dgm:pt>
    <dgm:pt modelId="{BA4020CB-7769-474F-B3CA-DDB35D5159C3}" type="pres">
      <dgm:prSet presAssocID="{195B14B8-EB5A-487F-A0D8-4E1221BF6B96}" presName="spaceBetweenRectangles" presStyleCnt="0"/>
      <dgm:spPr/>
    </dgm:pt>
    <dgm:pt modelId="{E15A39D6-8A03-4475-92EE-E475756A8B24}" type="pres">
      <dgm:prSet presAssocID="{87C01582-9341-4BA0-8D77-EA0E7353EAB5}" presName="parentLin" presStyleCnt="0"/>
      <dgm:spPr/>
    </dgm:pt>
    <dgm:pt modelId="{3963BF1C-DE39-4BAD-BB11-A71219F9B5F1}" type="pres">
      <dgm:prSet presAssocID="{87C01582-9341-4BA0-8D77-EA0E7353EAB5}" presName="parentLeftMargin" presStyleLbl="node1" presStyleIdx="0" presStyleCnt="3"/>
      <dgm:spPr/>
    </dgm:pt>
    <dgm:pt modelId="{358DA7F4-4E23-4C04-8896-8BD2E785388E}" type="pres">
      <dgm:prSet presAssocID="{87C01582-9341-4BA0-8D77-EA0E7353EAB5}" presName="parentText" presStyleLbl="node1" presStyleIdx="1" presStyleCnt="3">
        <dgm:presLayoutVars>
          <dgm:chMax val="0"/>
          <dgm:bulletEnabled val="1"/>
        </dgm:presLayoutVars>
      </dgm:prSet>
      <dgm:spPr/>
    </dgm:pt>
    <dgm:pt modelId="{FAF8E916-9DB7-41E7-9425-456D4FB3A008}" type="pres">
      <dgm:prSet presAssocID="{87C01582-9341-4BA0-8D77-EA0E7353EAB5}" presName="negativeSpace" presStyleCnt="0"/>
      <dgm:spPr/>
    </dgm:pt>
    <dgm:pt modelId="{60995796-D6A5-4FBC-B722-6291CAC0269C}" type="pres">
      <dgm:prSet presAssocID="{87C01582-9341-4BA0-8D77-EA0E7353EAB5}" presName="childText" presStyleLbl="conFgAcc1" presStyleIdx="1" presStyleCnt="3">
        <dgm:presLayoutVars>
          <dgm:bulletEnabled val="1"/>
        </dgm:presLayoutVars>
      </dgm:prSet>
      <dgm:spPr/>
    </dgm:pt>
    <dgm:pt modelId="{00DC69D4-DB23-4FAB-9573-754FD5869E2C}" type="pres">
      <dgm:prSet presAssocID="{FAA641D5-BBC8-49F8-A922-EBB852D1C39B}" presName="spaceBetweenRectangles" presStyleCnt="0"/>
      <dgm:spPr/>
    </dgm:pt>
    <dgm:pt modelId="{8A04AC13-9420-4851-9956-C9ED3A08B181}" type="pres">
      <dgm:prSet presAssocID="{63F7A93B-3DFC-44C1-8925-4DFD630942D3}" presName="parentLin" presStyleCnt="0"/>
      <dgm:spPr/>
    </dgm:pt>
    <dgm:pt modelId="{A7A1A00D-12C0-4138-AD51-D0C734652A8C}" type="pres">
      <dgm:prSet presAssocID="{63F7A93B-3DFC-44C1-8925-4DFD630942D3}" presName="parentLeftMargin" presStyleLbl="node1" presStyleIdx="1" presStyleCnt="3"/>
      <dgm:spPr/>
    </dgm:pt>
    <dgm:pt modelId="{35ABFB60-5E08-4574-A701-D80B53143129}" type="pres">
      <dgm:prSet presAssocID="{63F7A93B-3DFC-44C1-8925-4DFD630942D3}" presName="parentText" presStyleLbl="node1" presStyleIdx="2" presStyleCnt="3">
        <dgm:presLayoutVars>
          <dgm:chMax val="0"/>
          <dgm:bulletEnabled val="1"/>
        </dgm:presLayoutVars>
      </dgm:prSet>
      <dgm:spPr/>
    </dgm:pt>
    <dgm:pt modelId="{C0B1A7F7-6F6C-4331-90AA-13DDFE2E3B47}" type="pres">
      <dgm:prSet presAssocID="{63F7A93B-3DFC-44C1-8925-4DFD630942D3}" presName="negativeSpace" presStyleCnt="0"/>
      <dgm:spPr/>
    </dgm:pt>
    <dgm:pt modelId="{E186D464-BE12-4B35-81E4-180369BCDF58}" type="pres">
      <dgm:prSet presAssocID="{63F7A93B-3DFC-44C1-8925-4DFD630942D3}" presName="childText" presStyleLbl="conFgAcc1" presStyleIdx="2" presStyleCnt="3">
        <dgm:presLayoutVars>
          <dgm:bulletEnabled val="1"/>
        </dgm:presLayoutVars>
      </dgm:prSet>
      <dgm:spPr/>
    </dgm:pt>
  </dgm:ptLst>
  <dgm:cxnLst>
    <dgm:cxn modelId="{088C5723-2B1F-47C8-8277-57F55D8613B9}" type="presOf" srcId="{B761FB12-ECA1-4867-A719-81BCCF50F4B2}" destId="{A3CF7A6B-D262-42C4-99BE-AB3A3C453DE1}" srcOrd="1" destOrd="0" presId="urn:microsoft.com/office/officeart/2005/8/layout/list1"/>
    <dgm:cxn modelId="{27EFF725-34D4-481A-840A-198F8DA3C787}" srcId="{8ED7E89B-4202-48A3-AE04-BC81EC3B9CC2}" destId="{63F7A93B-3DFC-44C1-8925-4DFD630942D3}" srcOrd="2" destOrd="0" parTransId="{80D10EBD-A262-413C-8B1F-D69A9E3ABEAA}" sibTransId="{09004348-8C8A-47D3-865B-DA6370853D31}"/>
    <dgm:cxn modelId="{4E306B26-2EF0-486E-88A6-59558A961E29}" srcId="{63F7A93B-3DFC-44C1-8925-4DFD630942D3}" destId="{C0538936-43DB-4EE9-85FD-2C3B8DD42931}" srcOrd="1" destOrd="0" parTransId="{C432DE67-5F83-41F2-A0D1-8006BF354F28}" sibTransId="{6C86E1C7-CDF3-4002-93CF-345CDD0F0A79}"/>
    <dgm:cxn modelId="{4B73495D-4D79-4CDE-8F13-D01704937540}" type="presOf" srcId="{54BC4148-3BDC-446D-B33E-580DA859C26A}" destId="{E186D464-BE12-4B35-81E4-180369BCDF58}" srcOrd="0" destOrd="0" presId="urn:microsoft.com/office/officeart/2005/8/layout/list1"/>
    <dgm:cxn modelId="{6380A944-B3C7-4D8C-9722-4449A510BE48}" type="presOf" srcId="{8ED7E89B-4202-48A3-AE04-BC81EC3B9CC2}" destId="{5F86BF19-E2BF-4EDA-96E9-A3B4040652BB}" srcOrd="0" destOrd="0" presId="urn:microsoft.com/office/officeart/2005/8/layout/list1"/>
    <dgm:cxn modelId="{87122150-F5E3-40CB-A903-1E7B1EC1C82B}" type="presOf" srcId="{C0538936-43DB-4EE9-85FD-2C3B8DD42931}" destId="{E186D464-BE12-4B35-81E4-180369BCDF58}" srcOrd="0" destOrd="1" presId="urn:microsoft.com/office/officeart/2005/8/layout/list1"/>
    <dgm:cxn modelId="{C6430073-2F5B-45F9-BA22-9D1014B1DA73}" type="presOf" srcId="{87C01582-9341-4BA0-8D77-EA0E7353EAB5}" destId="{3963BF1C-DE39-4BAD-BB11-A71219F9B5F1}" srcOrd="0" destOrd="0" presId="urn:microsoft.com/office/officeart/2005/8/layout/list1"/>
    <dgm:cxn modelId="{79E41957-50FE-4AB6-8921-C4D31618D024}" srcId="{87C01582-9341-4BA0-8D77-EA0E7353EAB5}" destId="{5DAB5811-980B-43EF-BE28-7822E8D4E5CD}" srcOrd="2" destOrd="0" parTransId="{9314CABE-2EDE-4BE1-B3BC-6DC78EF682E1}" sibTransId="{42606BAD-D02B-4B49-A48F-C877B12D2DC2}"/>
    <dgm:cxn modelId="{B7EF8F93-E225-4EB6-BB78-179461CE4585}" srcId="{87C01582-9341-4BA0-8D77-EA0E7353EAB5}" destId="{AF2621D2-2AC7-47EE-A882-EA442CA03671}" srcOrd="0" destOrd="0" parTransId="{2C9C37F1-3971-407F-BC77-349F7BBF5463}" sibTransId="{9468E0FF-400F-4736-B383-F2627F52726E}"/>
    <dgm:cxn modelId="{66BB5095-EF9A-4971-B89C-531B6EEC4C13}" type="presOf" srcId="{AF2621D2-2AC7-47EE-A882-EA442CA03671}" destId="{60995796-D6A5-4FBC-B722-6291CAC0269C}" srcOrd="0" destOrd="0" presId="urn:microsoft.com/office/officeart/2005/8/layout/list1"/>
    <dgm:cxn modelId="{35FEDA95-3DD3-4134-8C38-08156FCE6F4E}" srcId="{87C01582-9341-4BA0-8D77-EA0E7353EAB5}" destId="{8B2239A1-6C0A-4BB6-A2C0-A4CD4A28AC6D}" srcOrd="1" destOrd="0" parTransId="{5AFCF777-8E18-45D1-B311-A1DAC6D1C15F}" sibTransId="{9DA97F89-EC6D-4272-A3DD-4B82DB345662}"/>
    <dgm:cxn modelId="{B9E33097-C74F-4582-A4FF-6ED2EA345B2C}" srcId="{8ED7E89B-4202-48A3-AE04-BC81EC3B9CC2}" destId="{87C01582-9341-4BA0-8D77-EA0E7353EAB5}" srcOrd="1" destOrd="0" parTransId="{47B86912-1B4D-4DA4-8AC8-57D0D5C84BD1}" sibTransId="{FAA641D5-BBC8-49F8-A922-EBB852D1C39B}"/>
    <dgm:cxn modelId="{185A1BA6-8A68-47C2-B3C2-3EE67FC3B751}" type="presOf" srcId="{B761FB12-ECA1-4867-A719-81BCCF50F4B2}" destId="{638DA7B3-58A5-4B21-B7B0-01C1E120B932}" srcOrd="0" destOrd="0" presId="urn:microsoft.com/office/officeart/2005/8/layout/list1"/>
    <dgm:cxn modelId="{8E636EB7-EAAD-481A-9A21-D916975E438E}" srcId="{8ED7E89B-4202-48A3-AE04-BC81EC3B9CC2}" destId="{B761FB12-ECA1-4867-A719-81BCCF50F4B2}" srcOrd="0" destOrd="0" parTransId="{91198C24-4F8B-4AEA-B165-50D40B3D7A13}" sibTransId="{195B14B8-EB5A-487F-A0D8-4E1221BF6B96}"/>
    <dgm:cxn modelId="{432309C1-C855-4F00-A011-1ED12AE652BD}" srcId="{63F7A93B-3DFC-44C1-8925-4DFD630942D3}" destId="{54BC4148-3BDC-446D-B33E-580DA859C26A}" srcOrd="0" destOrd="0" parTransId="{7B05E257-45A9-4211-99B5-9F87C2E0B56D}" sibTransId="{B3728783-D9F1-4E4A-8A3F-04C80B88A275}"/>
    <dgm:cxn modelId="{9CB14EC4-819D-4F0B-A458-E05C3B072328}" type="presOf" srcId="{5DAB5811-980B-43EF-BE28-7822E8D4E5CD}" destId="{60995796-D6A5-4FBC-B722-6291CAC0269C}" srcOrd="0" destOrd="2" presId="urn:microsoft.com/office/officeart/2005/8/layout/list1"/>
    <dgm:cxn modelId="{A996ECC6-2E00-4E45-AEE1-CC4DCF253B57}" srcId="{63F7A93B-3DFC-44C1-8925-4DFD630942D3}" destId="{B065DFAE-4AE1-4E85-8FA2-ED0FBB4F09F5}" srcOrd="2" destOrd="0" parTransId="{A7045D22-0CEB-4A40-A7DF-12CE00FCFA45}" sibTransId="{E1C6FBC2-BF15-475E-BFC3-A6D3E40F1F2E}"/>
    <dgm:cxn modelId="{6848C4D3-5CA6-42AE-A342-5DB18D422639}" type="presOf" srcId="{63F7A93B-3DFC-44C1-8925-4DFD630942D3}" destId="{35ABFB60-5E08-4574-A701-D80B53143129}" srcOrd="1" destOrd="0" presId="urn:microsoft.com/office/officeart/2005/8/layout/list1"/>
    <dgm:cxn modelId="{BB71AADF-20BA-4C05-9F08-F3DC62C09711}" type="presOf" srcId="{8B2239A1-6C0A-4BB6-A2C0-A4CD4A28AC6D}" destId="{60995796-D6A5-4FBC-B722-6291CAC0269C}" srcOrd="0" destOrd="1" presId="urn:microsoft.com/office/officeart/2005/8/layout/list1"/>
    <dgm:cxn modelId="{A9F39BEF-8FE1-42DD-94E4-400E93F2B98C}" type="presOf" srcId="{B065DFAE-4AE1-4E85-8FA2-ED0FBB4F09F5}" destId="{E186D464-BE12-4B35-81E4-180369BCDF58}" srcOrd="0" destOrd="2" presId="urn:microsoft.com/office/officeart/2005/8/layout/list1"/>
    <dgm:cxn modelId="{129489F1-D7B5-43D9-8C06-11CFA0CC1165}" type="presOf" srcId="{63F7A93B-3DFC-44C1-8925-4DFD630942D3}" destId="{A7A1A00D-12C0-4138-AD51-D0C734652A8C}" srcOrd="0" destOrd="0" presId="urn:microsoft.com/office/officeart/2005/8/layout/list1"/>
    <dgm:cxn modelId="{42A2AEF3-2D8F-4696-87AE-72D9379C00ED}" type="presOf" srcId="{87C01582-9341-4BA0-8D77-EA0E7353EAB5}" destId="{358DA7F4-4E23-4C04-8896-8BD2E785388E}" srcOrd="1" destOrd="0" presId="urn:microsoft.com/office/officeart/2005/8/layout/list1"/>
    <dgm:cxn modelId="{D5163AAB-F8EE-45A0-AFF5-9CFAEC637A74}" type="presParOf" srcId="{5F86BF19-E2BF-4EDA-96E9-A3B4040652BB}" destId="{9F4CD658-9DD3-4EC8-AADF-500F07AEA03C}" srcOrd="0" destOrd="0" presId="urn:microsoft.com/office/officeart/2005/8/layout/list1"/>
    <dgm:cxn modelId="{B46D8B8A-D7D5-430C-9FE7-FAAF43B8D8B4}" type="presParOf" srcId="{9F4CD658-9DD3-4EC8-AADF-500F07AEA03C}" destId="{638DA7B3-58A5-4B21-B7B0-01C1E120B932}" srcOrd="0" destOrd="0" presId="urn:microsoft.com/office/officeart/2005/8/layout/list1"/>
    <dgm:cxn modelId="{0F3C4038-5D41-4257-AD75-F856D408AF9C}" type="presParOf" srcId="{9F4CD658-9DD3-4EC8-AADF-500F07AEA03C}" destId="{A3CF7A6B-D262-42C4-99BE-AB3A3C453DE1}" srcOrd="1" destOrd="0" presId="urn:microsoft.com/office/officeart/2005/8/layout/list1"/>
    <dgm:cxn modelId="{2CA5F3F7-CE4C-4F1B-9C99-14A8E44430D0}" type="presParOf" srcId="{5F86BF19-E2BF-4EDA-96E9-A3B4040652BB}" destId="{5D10BB00-740E-4E85-9DEC-539FD7136B24}" srcOrd="1" destOrd="0" presId="urn:microsoft.com/office/officeart/2005/8/layout/list1"/>
    <dgm:cxn modelId="{16CF7BFA-5D1F-4151-98AC-E7067619AB7D}" type="presParOf" srcId="{5F86BF19-E2BF-4EDA-96E9-A3B4040652BB}" destId="{14BDF7BF-059A-4829-8B0C-97B2522B2723}" srcOrd="2" destOrd="0" presId="urn:microsoft.com/office/officeart/2005/8/layout/list1"/>
    <dgm:cxn modelId="{D34B652B-45E1-4798-8465-E80E112F5EFF}" type="presParOf" srcId="{5F86BF19-E2BF-4EDA-96E9-A3B4040652BB}" destId="{BA4020CB-7769-474F-B3CA-DDB35D5159C3}" srcOrd="3" destOrd="0" presId="urn:microsoft.com/office/officeart/2005/8/layout/list1"/>
    <dgm:cxn modelId="{D9C8EF74-673E-4F9B-AB93-2C866DCC2CE6}" type="presParOf" srcId="{5F86BF19-E2BF-4EDA-96E9-A3B4040652BB}" destId="{E15A39D6-8A03-4475-92EE-E475756A8B24}" srcOrd="4" destOrd="0" presId="urn:microsoft.com/office/officeart/2005/8/layout/list1"/>
    <dgm:cxn modelId="{DF101F1F-5A91-46D8-AE78-2B1419E75145}" type="presParOf" srcId="{E15A39D6-8A03-4475-92EE-E475756A8B24}" destId="{3963BF1C-DE39-4BAD-BB11-A71219F9B5F1}" srcOrd="0" destOrd="0" presId="urn:microsoft.com/office/officeart/2005/8/layout/list1"/>
    <dgm:cxn modelId="{8A641B48-289B-4467-98A8-503EA6430EE8}" type="presParOf" srcId="{E15A39D6-8A03-4475-92EE-E475756A8B24}" destId="{358DA7F4-4E23-4C04-8896-8BD2E785388E}" srcOrd="1" destOrd="0" presId="urn:microsoft.com/office/officeart/2005/8/layout/list1"/>
    <dgm:cxn modelId="{89058D3E-3FC3-4506-95E0-C3CC9BB3797B}" type="presParOf" srcId="{5F86BF19-E2BF-4EDA-96E9-A3B4040652BB}" destId="{FAF8E916-9DB7-41E7-9425-456D4FB3A008}" srcOrd="5" destOrd="0" presId="urn:microsoft.com/office/officeart/2005/8/layout/list1"/>
    <dgm:cxn modelId="{F3A5C6E1-35AD-4302-B01E-962E42EEF19C}" type="presParOf" srcId="{5F86BF19-E2BF-4EDA-96E9-A3B4040652BB}" destId="{60995796-D6A5-4FBC-B722-6291CAC0269C}" srcOrd="6" destOrd="0" presId="urn:microsoft.com/office/officeart/2005/8/layout/list1"/>
    <dgm:cxn modelId="{8C58B4F4-9C7F-4F4A-A8C1-59E95A97C5F0}" type="presParOf" srcId="{5F86BF19-E2BF-4EDA-96E9-A3B4040652BB}" destId="{00DC69D4-DB23-4FAB-9573-754FD5869E2C}" srcOrd="7" destOrd="0" presId="urn:microsoft.com/office/officeart/2005/8/layout/list1"/>
    <dgm:cxn modelId="{592E8F31-EE4B-4E92-830B-DD4FC94CDAB9}" type="presParOf" srcId="{5F86BF19-E2BF-4EDA-96E9-A3B4040652BB}" destId="{8A04AC13-9420-4851-9956-C9ED3A08B181}" srcOrd="8" destOrd="0" presId="urn:microsoft.com/office/officeart/2005/8/layout/list1"/>
    <dgm:cxn modelId="{1255F6E1-7380-432F-B307-083111813361}" type="presParOf" srcId="{8A04AC13-9420-4851-9956-C9ED3A08B181}" destId="{A7A1A00D-12C0-4138-AD51-D0C734652A8C}" srcOrd="0" destOrd="0" presId="urn:microsoft.com/office/officeart/2005/8/layout/list1"/>
    <dgm:cxn modelId="{60FA5577-9ABD-4914-BB91-3C3134495C3A}" type="presParOf" srcId="{8A04AC13-9420-4851-9956-C9ED3A08B181}" destId="{35ABFB60-5E08-4574-A701-D80B53143129}" srcOrd="1" destOrd="0" presId="urn:microsoft.com/office/officeart/2005/8/layout/list1"/>
    <dgm:cxn modelId="{37600876-1EE8-43C1-A3E9-FB966975AA48}" type="presParOf" srcId="{5F86BF19-E2BF-4EDA-96E9-A3B4040652BB}" destId="{C0B1A7F7-6F6C-4331-90AA-13DDFE2E3B47}" srcOrd="9" destOrd="0" presId="urn:microsoft.com/office/officeart/2005/8/layout/list1"/>
    <dgm:cxn modelId="{C506A152-8AF3-4B70-A4ED-7CB70E0639B0}" type="presParOf" srcId="{5F86BF19-E2BF-4EDA-96E9-A3B4040652BB}" destId="{E186D464-BE12-4B35-81E4-180369BCDF5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02D0DA-FC5B-4676-B363-F10967B3EF7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B89783A-F383-42C2-AC61-8A1E21F60570}">
      <dgm:prSet/>
      <dgm:spPr/>
      <dgm:t>
        <a:bodyPr/>
        <a:lstStyle/>
        <a:p>
          <a:r>
            <a:rPr lang="en-US" dirty="0"/>
            <a:t>Drug Treatment Programs</a:t>
          </a:r>
        </a:p>
      </dgm:t>
    </dgm:pt>
    <dgm:pt modelId="{15AC8575-0208-487E-9CB3-47B51A161932}" type="parTrans" cxnId="{1D56FE81-DB4B-49C5-90C9-62E5AF626C26}">
      <dgm:prSet/>
      <dgm:spPr/>
      <dgm:t>
        <a:bodyPr/>
        <a:lstStyle/>
        <a:p>
          <a:endParaRPr lang="en-US"/>
        </a:p>
      </dgm:t>
    </dgm:pt>
    <dgm:pt modelId="{F2C41AA8-9035-4162-8DFA-B87235175D2B}" type="sibTrans" cxnId="{1D56FE81-DB4B-49C5-90C9-62E5AF626C26}">
      <dgm:prSet/>
      <dgm:spPr/>
      <dgm:t>
        <a:bodyPr/>
        <a:lstStyle/>
        <a:p>
          <a:endParaRPr lang="en-US"/>
        </a:p>
      </dgm:t>
    </dgm:pt>
    <dgm:pt modelId="{57924B41-7056-4FAC-96A1-FD235EFFFF89}">
      <dgm:prSet/>
      <dgm:spPr/>
      <dgm:t>
        <a:bodyPr/>
        <a:lstStyle/>
        <a:p>
          <a:r>
            <a:rPr lang="en-US" dirty="0"/>
            <a:t>Review of 400 drug court participants in NYC</a:t>
          </a:r>
        </a:p>
      </dgm:t>
    </dgm:pt>
    <dgm:pt modelId="{8B3035F8-E33E-4FA6-B878-519D069BED79}" type="parTrans" cxnId="{C2C8E322-1D97-44FE-9439-162606517B38}">
      <dgm:prSet/>
      <dgm:spPr/>
      <dgm:t>
        <a:bodyPr/>
        <a:lstStyle/>
        <a:p>
          <a:endParaRPr lang="en-US"/>
        </a:p>
      </dgm:t>
    </dgm:pt>
    <dgm:pt modelId="{92FE9C32-68BF-4FD4-B04B-44E4A550644F}" type="sibTrans" cxnId="{C2C8E322-1D97-44FE-9439-162606517B38}">
      <dgm:prSet/>
      <dgm:spPr/>
      <dgm:t>
        <a:bodyPr/>
        <a:lstStyle/>
        <a:p>
          <a:endParaRPr lang="en-US"/>
        </a:p>
      </dgm:t>
    </dgm:pt>
    <dgm:pt modelId="{47A4A93B-F277-445C-8B03-CE65C6430DBF}">
      <dgm:prSet/>
      <dgm:spPr/>
      <dgm:t>
        <a:bodyPr/>
        <a:lstStyle/>
        <a:p>
          <a:r>
            <a:rPr lang="en-US" dirty="0"/>
            <a:t>Placement of low-risk drug court participants in long-term residential treatment doubled their likelihood of re-arrest over a two-year follow up period. </a:t>
          </a:r>
        </a:p>
      </dgm:t>
    </dgm:pt>
    <dgm:pt modelId="{5194CC8C-B7CE-426E-8785-7C3353985FBF}" type="parTrans" cxnId="{A79C8685-7C8F-4288-90AB-255A937E0F91}">
      <dgm:prSet/>
      <dgm:spPr/>
      <dgm:t>
        <a:bodyPr/>
        <a:lstStyle/>
        <a:p>
          <a:endParaRPr lang="en-US"/>
        </a:p>
      </dgm:t>
    </dgm:pt>
    <dgm:pt modelId="{471FB871-0C21-4943-9741-400065714759}" type="sibTrans" cxnId="{A79C8685-7C8F-4288-90AB-255A937E0F91}">
      <dgm:prSet/>
      <dgm:spPr/>
      <dgm:t>
        <a:bodyPr/>
        <a:lstStyle/>
        <a:p>
          <a:endParaRPr lang="en-US"/>
        </a:p>
      </dgm:t>
    </dgm:pt>
    <dgm:pt modelId="{0D7A302C-F2AE-4A59-95A4-D19EEEF9B0F2}">
      <dgm:prSet/>
      <dgm:spPr/>
      <dgm:t>
        <a:bodyPr/>
        <a:lstStyle/>
        <a:p>
          <a:r>
            <a:rPr lang="en-US" dirty="0"/>
            <a:t>Pretrial Alternatives to Detention</a:t>
          </a:r>
        </a:p>
      </dgm:t>
    </dgm:pt>
    <dgm:pt modelId="{DCEF569D-D9A4-4EF4-A52F-8E05B6D9F924}" type="parTrans" cxnId="{666830E6-4528-4F97-9F06-873DF201B426}">
      <dgm:prSet/>
      <dgm:spPr/>
      <dgm:t>
        <a:bodyPr/>
        <a:lstStyle/>
        <a:p>
          <a:endParaRPr lang="en-US"/>
        </a:p>
      </dgm:t>
    </dgm:pt>
    <dgm:pt modelId="{058C4271-4421-455F-A555-D8D423A9D812}" type="sibTrans" cxnId="{666830E6-4528-4F97-9F06-873DF201B426}">
      <dgm:prSet/>
      <dgm:spPr/>
      <dgm:t>
        <a:bodyPr/>
        <a:lstStyle/>
        <a:p>
          <a:endParaRPr lang="en-US"/>
        </a:p>
      </dgm:t>
    </dgm:pt>
    <dgm:pt modelId="{0AC966A7-1030-4333-A35F-0FBEA3A74C15}">
      <dgm:prSet/>
      <dgm:spPr/>
      <dgm:t>
        <a:bodyPr/>
        <a:lstStyle/>
        <a:p>
          <a:r>
            <a:rPr lang="en-US" dirty="0"/>
            <a:t>Review of federal criminal offenses from 2001-2007</a:t>
          </a:r>
        </a:p>
      </dgm:t>
    </dgm:pt>
    <dgm:pt modelId="{CCB8D7F9-65F8-4545-94FC-7BB2B619AE85}" type="parTrans" cxnId="{C39E1051-5662-4EAC-8234-E6734005EDF0}">
      <dgm:prSet/>
      <dgm:spPr/>
      <dgm:t>
        <a:bodyPr/>
        <a:lstStyle/>
        <a:p>
          <a:endParaRPr lang="en-US"/>
        </a:p>
      </dgm:t>
    </dgm:pt>
    <dgm:pt modelId="{00F7CFF1-CFCD-4FCB-96AF-A0FF97DC5D9A}" type="sibTrans" cxnId="{C39E1051-5662-4EAC-8234-E6734005EDF0}">
      <dgm:prSet/>
      <dgm:spPr/>
      <dgm:t>
        <a:bodyPr/>
        <a:lstStyle/>
        <a:p>
          <a:endParaRPr lang="en-US"/>
        </a:p>
      </dgm:t>
    </dgm:pt>
    <dgm:pt modelId="{81ED2D3A-93C8-4C51-AB14-60348C1DE04B}">
      <dgm:prSet/>
      <dgm:spPr/>
      <dgm:t>
        <a:bodyPr/>
        <a:lstStyle/>
        <a:p>
          <a:r>
            <a:rPr lang="en-US" i="0" dirty="0"/>
            <a:t>Lower risk defendants were MORE likely to result in pretrial failure than high-risk defendants. Defendants were over supervised. </a:t>
          </a:r>
        </a:p>
      </dgm:t>
    </dgm:pt>
    <dgm:pt modelId="{DC346C59-5ECC-41A1-A384-F95381E579AF}" type="parTrans" cxnId="{8C66D935-B12E-4C19-93AB-761D6E4A24B8}">
      <dgm:prSet/>
      <dgm:spPr/>
      <dgm:t>
        <a:bodyPr/>
        <a:lstStyle/>
        <a:p>
          <a:endParaRPr lang="en-US"/>
        </a:p>
      </dgm:t>
    </dgm:pt>
    <dgm:pt modelId="{90125203-BE9A-46FE-90A5-9E23666BF836}" type="sibTrans" cxnId="{8C66D935-B12E-4C19-93AB-761D6E4A24B8}">
      <dgm:prSet/>
      <dgm:spPr/>
      <dgm:t>
        <a:bodyPr/>
        <a:lstStyle/>
        <a:p>
          <a:endParaRPr lang="en-US"/>
        </a:p>
      </dgm:t>
    </dgm:pt>
    <dgm:pt modelId="{E760DA30-15D1-4073-B875-E43AB315B2DA}" type="pres">
      <dgm:prSet presAssocID="{9702D0DA-FC5B-4676-B363-F10967B3EF7C}" presName="linear" presStyleCnt="0">
        <dgm:presLayoutVars>
          <dgm:animLvl val="lvl"/>
          <dgm:resizeHandles val="exact"/>
        </dgm:presLayoutVars>
      </dgm:prSet>
      <dgm:spPr/>
    </dgm:pt>
    <dgm:pt modelId="{0DE8A6B7-95AE-4F8E-B686-FFA9F6D0C35F}" type="pres">
      <dgm:prSet presAssocID="{8B89783A-F383-42C2-AC61-8A1E21F60570}" presName="parentText" presStyleLbl="node1" presStyleIdx="0" presStyleCnt="2">
        <dgm:presLayoutVars>
          <dgm:chMax val="0"/>
          <dgm:bulletEnabled val="1"/>
        </dgm:presLayoutVars>
      </dgm:prSet>
      <dgm:spPr/>
    </dgm:pt>
    <dgm:pt modelId="{057265AB-ED27-4559-A014-147D4337802D}" type="pres">
      <dgm:prSet presAssocID="{8B89783A-F383-42C2-AC61-8A1E21F60570}" presName="childText" presStyleLbl="revTx" presStyleIdx="0" presStyleCnt="2">
        <dgm:presLayoutVars>
          <dgm:bulletEnabled val="1"/>
        </dgm:presLayoutVars>
      </dgm:prSet>
      <dgm:spPr/>
    </dgm:pt>
    <dgm:pt modelId="{28F8438D-405F-4683-926F-33FCD06FAA59}" type="pres">
      <dgm:prSet presAssocID="{0D7A302C-F2AE-4A59-95A4-D19EEEF9B0F2}" presName="parentText" presStyleLbl="node1" presStyleIdx="1" presStyleCnt="2">
        <dgm:presLayoutVars>
          <dgm:chMax val="0"/>
          <dgm:bulletEnabled val="1"/>
        </dgm:presLayoutVars>
      </dgm:prSet>
      <dgm:spPr/>
    </dgm:pt>
    <dgm:pt modelId="{B439A0A7-59A7-41DD-B3DD-B14A4B586E56}" type="pres">
      <dgm:prSet presAssocID="{0D7A302C-F2AE-4A59-95A4-D19EEEF9B0F2}" presName="childText" presStyleLbl="revTx" presStyleIdx="1" presStyleCnt="2">
        <dgm:presLayoutVars>
          <dgm:bulletEnabled val="1"/>
        </dgm:presLayoutVars>
      </dgm:prSet>
      <dgm:spPr/>
    </dgm:pt>
  </dgm:ptLst>
  <dgm:cxnLst>
    <dgm:cxn modelId="{2A85811B-6229-4B3F-A9C0-BC0A9E134C08}" type="presOf" srcId="{81ED2D3A-93C8-4C51-AB14-60348C1DE04B}" destId="{B439A0A7-59A7-41DD-B3DD-B14A4B586E56}" srcOrd="0" destOrd="1" presId="urn:microsoft.com/office/officeart/2005/8/layout/vList2"/>
    <dgm:cxn modelId="{C2C8E322-1D97-44FE-9439-162606517B38}" srcId="{8B89783A-F383-42C2-AC61-8A1E21F60570}" destId="{57924B41-7056-4FAC-96A1-FD235EFFFF89}" srcOrd="0" destOrd="0" parTransId="{8B3035F8-E33E-4FA6-B878-519D069BED79}" sibTransId="{92FE9C32-68BF-4FD4-B04B-44E4A550644F}"/>
    <dgm:cxn modelId="{8C66D935-B12E-4C19-93AB-761D6E4A24B8}" srcId="{0D7A302C-F2AE-4A59-95A4-D19EEEF9B0F2}" destId="{81ED2D3A-93C8-4C51-AB14-60348C1DE04B}" srcOrd="1" destOrd="0" parTransId="{DC346C59-5ECC-41A1-A384-F95381E579AF}" sibTransId="{90125203-BE9A-46FE-90A5-9E23666BF836}"/>
    <dgm:cxn modelId="{FB030467-C30D-41F7-A72E-F99D3B973DCF}" type="presOf" srcId="{47A4A93B-F277-445C-8B03-CE65C6430DBF}" destId="{057265AB-ED27-4559-A014-147D4337802D}" srcOrd="0" destOrd="1" presId="urn:microsoft.com/office/officeart/2005/8/layout/vList2"/>
    <dgm:cxn modelId="{5F7F5E4E-5CAC-43F3-B3B9-C76F7D154BC8}" type="presOf" srcId="{0AC966A7-1030-4333-A35F-0FBEA3A74C15}" destId="{B439A0A7-59A7-41DD-B3DD-B14A4B586E56}" srcOrd="0" destOrd="0" presId="urn:microsoft.com/office/officeart/2005/8/layout/vList2"/>
    <dgm:cxn modelId="{C39E1051-5662-4EAC-8234-E6734005EDF0}" srcId="{0D7A302C-F2AE-4A59-95A4-D19EEEF9B0F2}" destId="{0AC966A7-1030-4333-A35F-0FBEA3A74C15}" srcOrd="0" destOrd="0" parTransId="{CCB8D7F9-65F8-4545-94FC-7BB2B619AE85}" sibTransId="{00F7CFF1-CFCD-4FCB-96AF-A0FF97DC5D9A}"/>
    <dgm:cxn modelId="{1D56FE81-DB4B-49C5-90C9-62E5AF626C26}" srcId="{9702D0DA-FC5B-4676-B363-F10967B3EF7C}" destId="{8B89783A-F383-42C2-AC61-8A1E21F60570}" srcOrd="0" destOrd="0" parTransId="{15AC8575-0208-487E-9CB3-47B51A161932}" sibTransId="{F2C41AA8-9035-4162-8DFA-B87235175D2B}"/>
    <dgm:cxn modelId="{A79C8685-7C8F-4288-90AB-255A937E0F91}" srcId="{8B89783A-F383-42C2-AC61-8A1E21F60570}" destId="{47A4A93B-F277-445C-8B03-CE65C6430DBF}" srcOrd="1" destOrd="0" parTransId="{5194CC8C-B7CE-426E-8785-7C3353985FBF}" sibTransId="{471FB871-0C21-4943-9741-400065714759}"/>
    <dgm:cxn modelId="{5F16F38D-3124-4863-B4CB-F7B29472F71B}" type="presOf" srcId="{57924B41-7056-4FAC-96A1-FD235EFFFF89}" destId="{057265AB-ED27-4559-A014-147D4337802D}" srcOrd="0" destOrd="0" presId="urn:microsoft.com/office/officeart/2005/8/layout/vList2"/>
    <dgm:cxn modelId="{B3CC4F8F-F891-40F0-A368-FF85D60FE80A}" type="presOf" srcId="{9702D0DA-FC5B-4676-B363-F10967B3EF7C}" destId="{E760DA30-15D1-4073-B875-E43AB315B2DA}" srcOrd="0" destOrd="0" presId="urn:microsoft.com/office/officeart/2005/8/layout/vList2"/>
    <dgm:cxn modelId="{C356C597-2ECE-4910-9CC2-DFEF9FEA1535}" type="presOf" srcId="{8B89783A-F383-42C2-AC61-8A1E21F60570}" destId="{0DE8A6B7-95AE-4F8E-B686-FFA9F6D0C35F}" srcOrd="0" destOrd="0" presId="urn:microsoft.com/office/officeart/2005/8/layout/vList2"/>
    <dgm:cxn modelId="{666830E6-4528-4F97-9F06-873DF201B426}" srcId="{9702D0DA-FC5B-4676-B363-F10967B3EF7C}" destId="{0D7A302C-F2AE-4A59-95A4-D19EEEF9B0F2}" srcOrd="1" destOrd="0" parTransId="{DCEF569D-D9A4-4EF4-A52F-8E05B6D9F924}" sibTransId="{058C4271-4421-455F-A555-D8D423A9D812}"/>
    <dgm:cxn modelId="{D0A1B3FD-FE55-43E5-B938-54C0C03EE1F9}" type="presOf" srcId="{0D7A302C-F2AE-4A59-95A4-D19EEEF9B0F2}" destId="{28F8438D-405F-4683-926F-33FCD06FAA59}" srcOrd="0" destOrd="0" presId="urn:microsoft.com/office/officeart/2005/8/layout/vList2"/>
    <dgm:cxn modelId="{0CE8C955-7FF2-48A4-928B-4BCC897BA243}" type="presParOf" srcId="{E760DA30-15D1-4073-B875-E43AB315B2DA}" destId="{0DE8A6B7-95AE-4F8E-B686-FFA9F6D0C35F}" srcOrd="0" destOrd="0" presId="urn:microsoft.com/office/officeart/2005/8/layout/vList2"/>
    <dgm:cxn modelId="{6C66B8E3-636C-4408-8E0D-E8E9400487CE}" type="presParOf" srcId="{E760DA30-15D1-4073-B875-E43AB315B2DA}" destId="{057265AB-ED27-4559-A014-147D4337802D}" srcOrd="1" destOrd="0" presId="urn:microsoft.com/office/officeart/2005/8/layout/vList2"/>
    <dgm:cxn modelId="{9B07E76E-8512-48DF-A468-E02E9DF5883B}" type="presParOf" srcId="{E760DA30-15D1-4073-B875-E43AB315B2DA}" destId="{28F8438D-405F-4683-926F-33FCD06FAA59}" srcOrd="2" destOrd="0" presId="urn:microsoft.com/office/officeart/2005/8/layout/vList2"/>
    <dgm:cxn modelId="{0CFD441E-3C8D-4BFA-99CC-5C933104E5ED}" type="presParOf" srcId="{E760DA30-15D1-4073-B875-E43AB315B2DA}" destId="{B439A0A7-59A7-41DD-B3DD-B14A4B586E5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0FB8B4-5C10-4B4E-9108-2AC71E6F3BD6}"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EF987A92-8B39-4D38-B8A7-41D5034D9036}">
      <dgm:prSet/>
      <dgm:spPr/>
      <dgm:t>
        <a:bodyPr/>
        <a:lstStyle/>
        <a:p>
          <a:pPr>
            <a:lnSpc>
              <a:spcPct val="100000"/>
            </a:lnSpc>
          </a:pPr>
          <a:r>
            <a:rPr lang="en-US"/>
            <a:t>High Risk/High Need</a:t>
          </a:r>
        </a:p>
      </dgm:t>
    </dgm:pt>
    <dgm:pt modelId="{6F64DB0B-2FE8-4D64-A198-ABFB53F74509}" type="parTrans" cxnId="{1743751B-38AB-4158-A9ED-7BC30367A7BF}">
      <dgm:prSet/>
      <dgm:spPr/>
      <dgm:t>
        <a:bodyPr/>
        <a:lstStyle/>
        <a:p>
          <a:endParaRPr lang="en-US"/>
        </a:p>
      </dgm:t>
    </dgm:pt>
    <dgm:pt modelId="{780EB8F7-C556-48B7-BDF3-81FA73948E27}" type="sibTrans" cxnId="{1743751B-38AB-4158-A9ED-7BC30367A7BF}">
      <dgm:prSet/>
      <dgm:spPr/>
      <dgm:t>
        <a:bodyPr/>
        <a:lstStyle/>
        <a:p>
          <a:endParaRPr lang="en-US"/>
        </a:p>
      </dgm:t>
    </dgm:pt>
    <dgm:pt modelId="{06A1EF0B-6334-4CDA-8316-8B58C3724842}">
      <dgm:prSet/>
      <dgm:spPr/>
      <dgm:t>
        <a:bodyPr/>
        <a:lstStyle/>
        <a:p>
          <a:pPr>
            <a:lnSpc>
              <a:spcPct val="100000"/>
            </a:lnSpc>
          </a:pPr>
          <a:r>
            <a:rPr lang="en-US"/>
            <a:t>Higher intensity interventions</a:t>
          </a:r>
        </a:p>
      </dgm:t>
    </dgm:pt>
    <dgm:pt modelId="{0F97DE78-CECF-4BEE-B852-78A3406919C2}" type="parTrans" cxnId="{1433674D-A74D-4DDB-B8CE-0A49AA314A5F}">
      <dgm:prSet/>
      <dgm:spPr/>
      <dgm:t>
        <a:bodyPr/>
        <a:lstStyle/>
        <a:p>
          <a:endParaRPr lang="en-US"/>
        </a:p>
      </dgm:t>
    </dgm:pt>
    <dgm:pt modelId="{F7AA7BB6-F62A-4BD4-9742-AF11F08C1FF4}" type="sibTrans" cxnId="{1433674D-A74D-4DDB-B8CE-0A49AA314A5F}">
      <dgm:prSet/>
      <dgm:spPr/>
      <dgm:t>
        <a:bodyPr/>
        <a:lstStyle/>
        <a:p>
          <a:endParaRPr lang="en-US"/>
        </a:p>
      </dgm:t>
    </dgm:pt>
    <dgm:pt modelId="{DE456632-BA33-479B-9930-6464558B0CEE}">
      <dgm:prSet/>
      <dgm:spPr/>
      <dgm:t>
        <a:bodyPr/>
        <a:lstStyle/>
        <a:p>
          <a:pPr>
            <a:lnSpc>
              <a:spcPct val="100000"/>
            </a:lnSpc>
          </a:pPr>
          <a:r>
            <a:rPr lang="en-US"/>
            <a:t>High Risk/Low Need</a:t>
          </a:r>
        </a:p>
      </dgm:t>
    </dgm:pt>
    <dgm:pt modelId="{EF814562-32A1-47EF-A2D7-8F255D719F85}" type="parTrans" cxnId="{631D473A-88CD-4ADA-B4EB-89BB668FE119}">
      <dgm:prSet/>
      <dgm:spPr/>
      <dgm:t>
        <a:bodyPr/>
        <a:lstStyle/>
        <a:p>
          <a:endParaRPr lang="en-US"/>
        </a:p>
      </dgm:t>
    </dgm:pt>
    <dgm:pt modelId="{945DF9F7-F4BC-40E6-9443-AAAA7C144B2C}" type="sibTrans" cxnId="{631D473A-88CD-4ADA-B4EB-89BB668FE119}">
      <dgm:prSet/>
      <dgm:spPr/>
      <dgm:t>
        <a:bodyPr/>
        <a:lstStyle/>
        <a:p>
          <a:endParaRPr lang="en-US"/>
        </a:p>
      </dgm:t>
    </dgm:pt>
    <dgm:pt modelId="{75E36ED6-D05A-4DAF-8BFD-C2B51DE1CE3B}">
      <dgm:prSet/>
      <dgm:spPr/>
      <dgm:t>
        <a:bodyPr/>
        <a:lstStyle/>
        <a:p>
          <a:pPr>
            <a:lnSpc>
              <a:spcPct val="100000"/>
            </a:lnSpc>
          </a:pPr>
          <a:r>
            <a:rPr lang="en-US"/>
            <a:t>Address criminogenic thinking and behavior</a:t>
          </a:r>
        </a:p>
      </dgm:t>
    </dgm:pt>
    <dgm:pt modelId="{7A67A8C1-832A-4585-9A48-A22F211968F7}" type="parTrans" cxnId="{BBD1ADC5-17D5-43BD-AB11-47A385D41418}">
      <dgm:prSet/>
      <dgm:spPr/>
      <dgm:t>
        <a:bodyPr/>
        <a:lstStyle/>
        <a:p>
          <a:endParaRPr lang="en-US"/>
        </a:p>
      </dgm:t>
    </dgm:pt>
    <dgm:pt modelId="{BF01233F-0402-4AB1-9F00-2FF41F5F860E}" type="sibTrans" cxnId="{BBD1ADC5-17D5-43BD-AB11-47A385D41418}">
      <dgm:prSet/>
      <dgm:spPr/>
      <dgm:t>
        <a:bodyPr/>
        <a:lstStyle/>
        <a:p>
          <a:endParaRPr lang="en-US"/>
        </a:p>
      </dgm:t>
    </dgm:pt>
    <dgm:pt modelId="{B69EA5EA-3972-4893-8BD6-F4522856A7A6}">
      <dgm:prSet/>
      <dgm:spPr/>
      <dgm:t>
        <a:bodyPr/>
        <a:lstStyle/>
        <a:p>
          <a:pPr>
            <a:lnSpc>
              <a:spcPct val="100000"/>
            </a:lnSpc>
          </a:pPr>
          <a:r>
            <a:rPr lang="en-US"/>
            <a:t>Low Risk/High Need</a:t>
          </a:r>
        </a:p>
      </dgm:t>
    </dgm:pt>
    <dgm:pt modelId="{698792F8-AF7F-4E31-9C4B-297E8617F8C2}" type="parTrans" cxnId="{F8BF4D8E-C7DF-456E-BB31-C3B50EF1885A}">
      <dgm:prSet/>
      <dgm:spPr/>
      <dgm:t>
        <a:bodyPr/>
        <a:lstStyle/>
        <a:p>
          <a:endParaRPr lang="en-US"/>
        </a:p>
      </dgm:t>
    </dgm:pt>
    <dgm:pt modelId="{3CCB4DC8-8ED4-40EF-B491-581C2B28C50A}" type="sibTrans" cxnId="{F8BF4D8E-C7DF-456E-BB31-C3B50EF1885A}">
      <dgm:prSet/>
      <dgm:spPr/>
      <dgm:t>
        <a:bodyPr/>
        <a:lstStyle/>
        <a:p>
          <a:endParaRPr lang="en-US"/>
        </a:p>
      </dgm:t>
    </dgm:pt>
    <dgm:pt modelId="{D3821BE4-CF95-4562-A994-8DE846D4A649}">
      <dgm:prSet/>
      <dgm:spPr/>
      <dgm:t>
        <a:bodyPr/>
        <a:lstStyle/>
        <a:p>
          <a:pPr>
            <a:lnSpc>
              <a:spcPct val="100000"/>
            </a:lnSpc>
          </a:pPr>
          <a:r>
            <a:rPr lang="en-US"/>
            <a:t>BREIF Intervention and voluntary referral to services</a:t>
          </a:r>
        </a:p>
      </dgm:t>
    </dgm:pt>
    <dgm:pt modelId="{6E8363D6-BB2B-436E-8F7B-7C8A52718D6E}" type="parTrans" cxnId="{B21FD548-F885-48C2-858B-8182F2F4ED66}">
      <dgm:prSet/>
      <dgm:spPr/>
      <dgm:t>
        <a:bodyPr/>
        <a:lstStyle/>
        <a:p>
          <a:endParaRPr lang="en-US"/>
        </a:p>
      </dgm:t>
    </dgm:pt>
    <dgm:pt modelId="{3B7D179E-CA08-4890-AA7B-617228C1524F}" type="sibTrans" cxnId="{B21FD548-F885-48C2-858B-8182F2F4ED66}">
      <dgm:prSet/>
      <dgm:spPr/>
      <dgm:t>
        <a:bodyPr/>
        <a:lstStyle/>
        <a:p>
          <a:endParaRPr lang="en-US"/>
        </a:p>
      </dgm:t>
    </dgm:pt>
    <dgm:pt modelId="{9C8712CA-978C-4A57-8C03-E56C0EF71452}">
      <dgm:prSet/>
      <dgm:spPr/>
      <dgm:t>
        <a:bodyPr/>
        <a:lstStyle/>
        <a:p>
          <a:pPr>
            <a:lnSpc>
              <a:spcPct val="100000"/>
            </a:lnSpc>
          </a:pPr>
          <a:r>
            <a:rPr lang="en-US"/>
            <a:t>Low Risk/Low Need</a:t>
          </a:r>
        </a:p>
      </dgm:t>
    </dgm:pt>
    <dgm:pt modelId="{F89DC073-359D-42A0-B6F0-F7C0FB438E2B}" type="parTrans" cxnId="{71322210-B39E-428F-9F40-6A1B6D462BE4}">
      <dgm:prSet/>
      <dgm:spPr/>
      <dgm:t>
        <a:bodyPr/>
        <a:lstStyle/>
        <a:p>
          <a:endParaRPr lang="en-US"/>
        </a:p>
      </dgm:t>
    </dgm:pt>
    <dgm:pt modelId="{A94C4C12-05D5-4EC0-862E-A3FEB53D6B75}" type="sibTrans" cxnId="{71322210-B39E-428F-9F40-6A1B6D462BE4}">
      <dgm:prSet/>
      <dgm:spPr/>
      <dgm:t>
        <a:bodyPr/>
        <a:lstStyle/>
        <a:p>
          <a:endParaRPr lang="en-US"/>
        </a:p>
      </dgm:t>
    </dgm:pt>
    <dgm:pt modelId="{59281A99-9750-49F3-A9BE-CD585D4388BA}">
      <dgm:prSet/>
      <dgm:spPr/>
      <dgm:t>
        <a:bodyPr/>
        <a:lstStyle/>
        <a:p>
          <a:pPr>
            <a:lnSpc>
              <a:spcPct val="100000"/>
            </a:lnSpc>
          </a:pPr>
          <a:r>
            <a:rPr lang="en-US" dirty="0" err="1"/>
            <a:t>OFF-Ramp</a:t>
          </a:r>
          <a:endParaRPr lang="en-US" dirty="0"/>
        </a:p>
      </dgm:t>
    </dgm:pt>
    <dgm:pt modelId="{CB3FD246-8616-4B01-BAFD-68D7C46D3135}" type="parTrans" cxnId="{A3DA7E98-365F-4BF7-B382-1D3E353B871F}">
      <dgm:prSet/>
      <dgm:spPr/>
      <dgm:t>
        <a:bodyPr/>
        <a:lstStyle/>
        <a:p>
          <a:endParaRPr lang="en-US"/>
        </a:p>
      </dgm:t>
    </dgm:pt>
    <dgm:pt modelId="{F1CCDC13-AE2F-4D74-A8C1-094E7F5B11D4}" type="sibTrans" cxnId="{A3DA7E98-365F-4BF7-B382-1D3E353B871F}">
      <dgm:prSet/>
      <dgm:spPr/>
      <dgm:t>
        <a:bodyPr/>
        <a:lstStyle/>
        <a:p>
          <a:endParaRPr lang="en-US"/>
        </a:p>
      </dgm:t>
    </dgm:pt>
    <dgm:pt modelId="{0AE91F2A-925D-41D3-8804-B0826F2C4CEE}" type="pres">
      <dgm:prSet presAssocID="{F60FB8B4-5C10-4B4E-9108-2AC71E6F3BD6}" presName="linear" presStyleCnt="0">
        <dgm:presLayoutVars>
          <dgm:dir/>
          <dgm:animLvl val="lvl"/>
          <dgm:resizeHandles val="exact"/>
        </dgm:presLayoutVars>
      </dgm:prSet>
      <dgm:spPr/>
    </dgm:pt>
    <dgm:pt modelId="{79AE827B-B1B0-4E0C-9F22-5E686F3D1512}" type="pres">
      <dgm:prSet presAssocID="{EF987A92-8B39-4D38-B8A7-41D5034D9036}" presName="parentLin" presStyleCnt="0"/>
      <dgm:spPr/>
    </dgm:pt>
    <dgm:pt modelId="{D7A89293-48D5-4421-9DBB-518324C605B7}" type="pres">
      <dgm:prSet presAssocID="{EF987A92-8B39-4D38-B8A7-41D5034D9036}" presName="parentLeftMargin" presStyleLbl="node1" presStyleIdx="0" presStyleCnt="4"/>
      <dgm:spPr/>
    </dgm:pt>
    <dgm:pt modelId="{275ED46E-F503-4AE3-B890-858BBDACB7AD}" type="pres">
      <dgm:prSet presAssocID="{EF987A92-8B39-4D38-B8A7-41D5034D9036}" presName="parentText" presStyleLbl="node1" presStyleIdx="0" presStyleCnt="4">
        <dgm:presLayoutVars>
          <dgm:chMax val="0"/>
          <dgm:bulletEnabled val="1"/>
        </dgm:presLayoutVars>
      </dgm:prSet>
      <dgm:spPr/>
    </dgm:pt>
    <dgm:pt modelId="{C19C1ACE-2B05-42EE-9F80-2B8F181EB7E9}" type="pres">
      <dgm:prSet presAssocID="{EF987A92-8B39-4D38-B8A7-41D5034D9036}" presName="negativeSpace" presStyleCnt="0"/>
      <dgm:spPr/>
    </dgm:pt>
    <dgm:pt modelId="{2097FC51-4C1C-40EC-BC0B-3F8090A36AE9}" type="pres">
      <dgm:prSet presAssocID="{EF987A92-8B39-4D38-B8A7-41D5034D9036}" presName="childText" presStyleLbl="conFgAcc1" presStyleIdx="0" presStyleCnt="4">
        <dgm:presLayoutVars>
          <dgm:bulletEnabled val="1"/>
        </dgm:presLayoutVars>
      </dgm:prSet>
      <dgm:spPr/>
    </dgm:pt>
    <dgm:pt modelId="{420E7C75-2F1F-4DAE-B277-89535DAE7ADB}" type="pres">
      <dgm:prSet presAssocID="{780EB8F7-C556-48B7-BDF3-81FA73948E27}" presName="spaceBetweenRectangles" presStyleCnt="0"/>
      <dgm:spPr/>
    </dgm:pt>
    <dgm:pt modelId="{63B5B3FF-47C1-4110-87A5-0FBCA2A25DD5}" type="pres">
      <dgm:prSet presAssocID="{DE456632-BA33-479B-9930-6464558B0CEE}" presName="parentLin" presStyleCnt="0"/>
      <dgm:spPr/>
    </dgm:pt>
    <dgm:pt modelId="{593FE658-D6ED-47AA-B585-E459921AD982}" type="pres">
      <dgm:prSet presAssocID="{DE456632-BA33-479B-9930-6464558B0CEE}" presName="parentLeftMargin" presStyleLbl="node1" presStyleIdx="0" presStyleCnt="4"/>
      <dgm:spPr/>
    </dgm:pt>
    <dgm:pt modelId="{9920F22E-EC06-4C25-85F7-E9354B3DD791}" type="pres">
      <dgm:prSet presAssocID="{DE456632-BA33-479B-9930-6464558B0CEE}" presName="parentText" presStyleLbl="node1" presStyleIdx="1" presStyleCnt="4">
        <dgm:presLayoutVars>
          <dgm:chMax val="0"/>
          <dgm:bulletEnabled val="1"/>
        </dgm:presLayoutVars>
      </dgm:prSet>
      <dgm:spPr/>
    </dgm:pt>
    <dgm:pt modelId="{E7CB6B85-7B05-489F-ABAE-97CD122B4E44}" type="pres">
      <dgm:prSet presAssocID="{DE456632-BA33-479B-9930-6464558B0CEE}" presName="negativeSpace" presStyleCnt="0"/>
      <dgm:spPr/>
    </dgm:pt>
    <dgm:pt modelId="{F8E213D4-647D-4DFF-918E-0FB198FF8F94}" type="pres">
      <dgm:prSet presAssocID="{DE456632-BA33-479B-9930-6464558B0CEE}" presName="childText" presStyleLbl="conFgAcc1" presStyleIdx="1" presStyleCnt="4">
        <dgm:presLayoutVars>
          <dgm:bulletEnabled val="1"/>
        </dgm:presLayoutVars>
      </dgm:prSet>
      <dgm:spPr/>
    </dgm:pt>
    <dgm:pt modelId="{321A1AF1-6F09-498B-B917-259F40805345}" type="pres">
      <dgm:prSet presAssocID="{945DF9F7-F4BC-40E6-9443-AAAA7C144B2C}" presName="spaceBetweenRectangles" presStyleCnt="0"/>
      <dgm:spPr/>
    </dgm:pt>
    <dgm:pt modelId="{F926B79A-A5D8-4BB3-BFCC-618942FE6DFA}" type="pres">
      <dgm:prSet presAssocID="{B69EA5EA-3972-4893-8BD6-F4522856A7A6}" presName="parentLin" presStyleCnt="0"/>
      <dgm:spPr/>
    </dgm:pt>
    <dgm:pt modelId="{600EB1DE-7645-45FD-AC47-39DD867BFCCB}" type="pres">
      <dgm:prSet presAssocID="{B69EA5EA-3972-4893-8BD6-F4522856A7A6}" presName="parentLeftMargin" presStyleLbl="node1" presStyleIdx="1" presStyleCnt="4"/>
      <dgm:spPr/>
    </dgm:pt>
    <dgm:pt modelId="{950D1ACA-6CDC-4492-93FD-0CDE6B178C49}" type="pres">
      <dgm:prSet presAssocID="{B69EA5EA-3972-4893-8BD6-F4522856A7A6}" presName="parentText" presStyleLbl="node1" presStyleIdx="2" presStyleCnt="4">
        <dgm:presLayoutVars>
          <dgm:chMax val="0"/>
          <dgm:bulletEnabled val="1"/>
        </dgm:presLayoutVars>
      </dgm:prSet>
      <dgm:spPr/>
    </dgm:pt>
    <dgm:pt modelId="{B4832AF8-72CA-4C8B-BD73-B5ADC9E519D7}" type="pres">
      <dgm:prSet presAssocID="{B69EA5EA-3972-4893-8BD6-F4522856A7A6}" presName="negativeSpace" presStyleCnt="0"/>
      <dgm:spPr/>
    </dgm:pt>
    <dgm:pt modelId="{7DC4EA86-2426-4A1D-9E62-0F82F71BE091}" type="pres">
      <dgm:prSet presAssocID="{B69EA5EA-3972-4893-8BD6-F4522856A7A6}" presName="childText" presStyleLbl="conFgAcc1" presStyleIdx="2" presStyleCnt="4">
        <dgm:presLayoutVars>
          <dgm:bulletEnabled val="1"/>
        </dgm:presLayoutVars>
      </dgm:prSet>
      <dgm:spPr/>
    </dgm:pt>
    <dgm:pt modelId="{56063C5C-D6F7-4E0B-AE78-7E1BA077E61F}" type="pres">
      <dgm:prSet presAssocID="{3CCB4DC8-8ED4-40EF-B491-581C2B28C50A}" presName="spaceBetweenRectangles" presStyleCnt="0"/>
      <dgm:spPr/>
    </dgm:pt>
    <dgm:pt modelId="{FBD98827-CFCA-4D23-A522-A4B0FFA18158}" type="pres">
      <dgm:prSet presAssocID="{9C8712CA-978C-4A57-8C03-E56C0EF71452}" presName="parentLin" presStyleCnt="0"/>
      <dgm:spPr/>
    </dgm:pt>
    <dgm:pt modelId="{165384C7-868D-4794-9905-76526E23E8D0}" type="pres">
      <dgm:prSet presAssocID="{9C8712CA-978C-4A57-8C03-E56C0EF71452}" presName="parentLeftMargin" presStyleLbl="node1" presStyleIdx="2" presStyleCnt="4"/>
      <dgm:spPr/>
    </dgm:pt>
    <dgm:pt modelId="{81911586-E0C9-4692-8C59-A6D010EF07E0}" type="pres">
      <dgm:prSet presAssocID="{9C8712CA-978C-4A57-8C03-E56C0EF71452}" presName="parentText" presStyleLbl="node1" presStyleIdx="3" presStyleCnt="4">
        <dgm:presLayoutVars>
          <dgm:chMax val="0"/>
          <dgm:bulletEnabled val="1"/>
        </dgm:presLayoutVars>
      </dgm:prSet>
      <dgm:spPr/>
    </dgm:pt>
    <dgm:pt modelId="{1F490991-DA1C-42A8-9900-FEFBA5B0BCFD}" type="pres">
      <dgm:prSet presAssocID="{9C8712CA-978C-4A57-8C03-E56C0EF71452}" presName="negativeSpace" presStyleCnt="0"/>
      <dgm:spPr/>
    </dgm:pt>
    <dgm:pt modelId="{B9D898CC-5E7B-4ECE-B9D4-EEE8DCB2F1C8}" type="pres">
      <dgm:prSet presAssocID="{9C8712CA-978C-4A57-8C03-E56C0EF71452}" presName="childText" presStyleLbl="conFgAcc1" presStyleIdx="3" presStyleCnt="4">
        <dgm:presLayoutVars>
          <dgm:bulletEnabled val="1"/>
        </dgm:presLayoutVars>
      </dgm:prSet>
      <dgm:spPr/>
    </dgm:pt>
  </dgm:ptLst>
  <dgm:cxnLst>
    <dgm:cxn modelId="{71322210-B39E-428F-9F40-6A1B6D462BE4}" srcId="{F60FB8B4-5C10-4B4E-9108-2AC71E6F3BD6}" destId="{9C8712CA-978C-4A57-8C03-E56C0EF71452}" srcOrd="3" destOrd="0" parTransId="{F89DC073-359D-42A0-B6F0-F7C0FB438E2B}" sibTransId="{A94C4C12-05D5-4EC0-862E-A3FEB53D6B75}"/>
    <dgm:cxn modelId="{85673912-A0B8-4D6D-A69D-21A6DCFEE00D}" type="presOf" srcId="{06A1EF0B-6334-4CDA-8316-8B58C3724842}" destId="{2097FC51-4C1C-40EC-BC0B-3F8090A36AE9}" srcOrd="0" destOrd="0" presId="urn:microsoft.com/office/officeart/2005/8/layout/list1"/>
    <dgm:cxn modelId="{88FAE81A-2952-4DDC-AC14-675012BC26E5}" type="presOf" srcId="{EF987A92-8B39-4D38-B8A7-41D5034D9036}" destId="{275ED46E-F503-4AE3-B890-858BBDACB7AD}" srcOrd="1" destOrd="0" presId="urn:microsoft.com/office/officeart/2005/8/layout/list1"/>
    <dgm:cxn modelId="{1743751B-38AB-4158-A9ED-7BC30367A7BF}" srcId="{F60FB8B4-5C10-4B4E-9108-2AC71E6F3BD6}" destId="{EF987A92-8B39-4D38-B8A7-41D5034D9036}" srcOrd="0" destOrd="0" parTransId="{6F64DB0B-2FE8-4D64-A198-ABFB53F74509}" sibTransId="{780EB8F7-C556-48B7-BDF3-81FA73948E27}"/>
    <dgm:cxn modelId="{93E0D61B-B536-4E2A-A0F2-510DD64CBD9B}" type="presOf" srcId="{EF987A92-8B39-4D38-B8A7-41D5034D9036}" destId="{D7A89293-48D5-4421-9DBB-518324C605B7}" srcOrd="0" destOrd="0" presId="urn:microsoft.com/office/officeart/2005/8/layout/list1"/>
    <dgm:cxn modelId="{631D473A-88CD-4ADA-B4EB-89BB668FE119}" srcId="{F60FB8B4-5C10-4B4E-9108-2AC71E6F3BD6}" destId="{DE456632-BA33-479B-9930-6464558B0CEE}" srcOrd="1" destOrd="0" parTransId="{EF814562-32A1-47EF-A2D7-8F255D719F85}" sibTransId="{945DF9F7-F4BC-40E6-9443-AAAA7C144B2C}"/>
    <dgm:cxn modelId="{0336D63F-99E0-4374-A52F-751DFDF43250}" type="presOf" srcId="{9C8712CA-978C-4A57-8C03-E56C0EF71452}" destId="{165384C7-868D-4794-9905-76526E23E8D0}" srcOrd="0" destOrd="0" presId="urn:microsoft.com/office/officeart/2005/8/layout/list1"/>
    <dgm:cxn modelId="{EE78C140-22B2-4A08-B308-60954CF78D07}" type="presOf" srcId="{B69EA5EA-3972-4893-8BD6-F4522856A7A6}" destId="{950D1ACA-6CDC-4492-93FD-0CDE6B178C49}" srcOrd="1" destOrd="0" presId="urn:microsoft.com/office/officeart/2005/8/layout/list1"/>
    <dgm:cxn modelId="{56D87364-5E5E-4FCC-AA82-F6A01F7ED95D}" type="presOf" srcId="{75E36ED6-D05A-4DAF-8BFD-C2B51DE1CE3B}" destId="{F8E213D4-647D-4DFF-918E-0FB198FF8F94}" srcOrd="0" destOrd="0" presId="urn:microsoft.com/office/officeart/2005/8/layout/list1"/>
    <dgm:cxn modelId="{4FF3A444-E389-4ADE-81FC-A4B4968704F7}" type="presOf" srcId="{DE456632-BA33-479B-9930-6464558B0CEE}" destId="{9920F22E-EC06-4C25-85F7-E9354B3DD791}" srcOrd="1" destOrd="0" presId="urn:microsoft.com/office/officeart/2005/8/layout/list1"/>
    <dgm:cxn modelId="{A2438347-4108-4853-B30E-889B67879E5B}" type="presOf" srcId="{DE456632-BA33-479B-9930-6464558B0CEE}" destId="{593FE658-D6ED-47AA-B585-E459921AD982}" srcOrd="0" destOrd="0" presId="urn:microsoft.com/office/officeart/2005/8/layout/list1"/>
    <dgm:cxn modelId="{B21FD548-F885-48C2-858B-8182F2F4ED66}" srcId="{B69EA5EA-3972-4893-8BD6-F4522856A7A6}" destId="{D3821BE4-CF95-4562-A994-8DE846D4A649}" srcOrd="0" destOrd="0" parTransId="{6E8363D6-BB2B-436E-8F7B-7C8A52718D6E}" sibTransId="{3B7D179E-CA08-4890-AA7B-617228C1524F}"/>
    <dgm:cxn modelId="{1433674D-A74D-4DDB-B8CE-0A49AA314A5F}" srcId="{EF987A92-8B39-4D38-B8A7-41D5034D9036}" destId="{06A1EF0B-6334-4CDA-8316-8B58C3724842}" srcOrd="0" destOrd="0" parTransId="{0F97DE78-CECF-4BEE-B852-78A3406919C2}" sibTransId="{F7AA7BB6-F62A-4BD4-9742-AF11F08C1FF4}"/>
    <dgm:cxn modelId="{F8BF4D8E-C7DF-456E-BB31-C3B50EF1885A}" srcId="{F60FB8B4-5C10-4B4E-9108-2AC71E6F3BD6}" destId="{B69EA5EA-3972-4893-8BD6-F4522856A7A6}" srcOrd="2" destOrd="0" parTransId="{698792F8-AF7F-4E31-9C4B-297E8617F8C2}" sibTransId="{3CCB4DC8-8ED4-40EF-B491-581C2B28C50A}"/>
    <dgm:cxn modelId="{A3DA7E98-365F-4BF7-B382-1D3E353B871F}" srcId="{9C8712CA-978C-4A57-8C03-E56C0EF71452}" destId="{59281A99-9750-49F3-A9BE-CD585D4388BA}" srcOrd="0" destOrd="0" parTransId="{CB3FD246-8616-4B01-BAFD-68D7C46D3135}" sibTransId="{F1CCDC13-AE2F-4D74-A8C1-094E7F5B11D4}"/>
    <dgm:cxn modelId="{2D8930A7-8EA4-45AE-949E-06E1DC8D6C6A}" type="presOf" srcId="{9C8712CA-978C-4A57-8C03-E56C0EF71452}" destId="{81911586-E0C9-4692-8C59-A6D010EF07E0}" srcOrd="1" destOrd="0" presId="urn:microsoft.com/office/officeart/2005/8/layout/list1"/>
    <dgm:cxn modelId="{F60A21C1-B1A0-49D8-8804-F06131C80EF5}" type="presOf" srcId="{B69EA5EA-3972-4893-8BD6-F4522856A7A6}" destId="{600EB1DE-7645-45FD-AC47-39DD867BFCCB}" srcOrd="0" destOrd="0" presId="urn:microsoft.com/office/officeart/2005/8/layout/list1"/>
    <dgm:cxn modelId="{BBD1ADC5-17D5-43BD-AB11-47A385D41418}" srcId="{DE456632-BA33-479B-9930-6464558B0CEE}" destId="{75E36ED6-D05A-4DAF-8BFD-C2B51DE1CE3B}" srcOrd="0" destOrd="0" parTransId="{7A67A8C1-832A-4585-9A48-A22F211968F7}" sibTransId="{BF01233F-0402-4AB1-9F00-2FF41F5F860E}"/>
    <dgm:cxn modelId="{86D5DFCD-5B61-466B-A8AF-0BD57B3C7A62}" type="presOf" srcId="{D3821BE4-CF95-4562-A994-8DE846D4A649}" destId="{7DC4EA86-2426-4A1D-9E62-0F82F71BE091}" srcOrd="0" destOrd="0" presId="urn:microsoft.com/office/officeart/2005/8/layout/list1"/>
    <dgm:cxn modelId="{39B09CF4-38AA-49D4-956D-A3B1C891F336}" type="presOf" srcId="{59281A99-9750-49F3-A9BE-CD585D4388BA}" destId="{B9D898CC-5E7B-4ECE-B9D4-EEE8DCB2F1C8}" srcOrd="0" destOrd="0" presId="urn:microsoft.com/office/officeart/2005/8/layout/list1"/>
    <dgm:cxn modelId="{E01846FB-25FA-429E-8F2C-3DC943BC51C0}" type="presOf" srcId="{F60FB8B4-5C10-4B4E-9108-2AC71E6F3BD6}" destId="{0AE91F2A-925D-41D3-8804-B0826F2C4CEE}" srcOrd="0" destOrd="0" presId="urn:microsoft.com/office/officeart/2005/8/layout/list1"/>
    <dgm:cxn modelId="{14D94AB0-A26E-445E-9AF6-FF04F0A931DC}" type="presParOf" srcId="{0AE91F2A-925D-41D3-8804-B0826F2C4CEE}" destId="{79AE827B-B1B0-4E0C-9F22-5E686F3D1512}" srcOrd="0" destOrd="0" presId="urn:microsoft.com/office/officeart/2005/8/layout/list1"/>
    <dgm:cxn modelId="{9E576474-26E0-4D00-9C8E-DF10AC8CF887}" type="presParOf" srcId="{79AE827B-B1B0-4E0C-9F22-5E686F3D1512}" destId="{D7A89293-48D5-4421-9DBB-518324C605B7}" srcOrd="0" destOrd="0" presId="urn:microsoft.com/office/officeart/2005/8/layout/list1"/>
    <dgm:cxn modelId="{50BFDFC5-8D73-40BD-B194-7AB8018625A1}" type="presParOf" srcId="{79AE827B-B1B0-4E0C-9F22-5E686F3D1512}" destId="{275ED46E-F503-4AE3-B890-858BBDACB7AD}" srcOrd="1" destOrd="0" presId="urn:microsoft.com/office/officeart/2005/8/layout/list1"/>
    <dgm:cxn modelId="{18299F33-C66A-4139-A9E6-24B4DF5F17B4}" type="presParOf" srcId="{0AE91F2A-925D-41D3-8804-B0826F2C4CEE}" destId="{C19C1ACE-2B05-42EE-9F80-2B8F181EB7E9}" srcOrd="1" destOrd="0" presId="urn:microsoft.com/office/officeart/2005/8/layout/list1"/>
    <dgm:cxn modelId="{CC8D5DFB-ACAC-421F-B5D0-1C1E6991761A}" type="presParOf" srcId="{0AE91F2A-925D-41D3-8804-B0826F2C4CEE}" destId="{2097FC51-4C1C-40EC-BC0B-3F8090A36AE9}" srcOrd="2" destOrd="0" presId="urn:microsoft.com/office/officeart/2005/8/layout/list1"/>
    <dgm:cxn modelId="{327C1F05-2D26-461A-9159-1368E796DB06}" type="presParOf" srcId="{0AE91F2A-925D-41D3-8804-B0826F2C4CEE}" destId="{420E7C75-2F1F-4DAE-B277-89535DAE7ADB}" srcOrd="3" destOrd="0" presId="urn:microsoft.com/office/officeart/2005/8/layout/list1"/>
    <dgm:cxn modelId="{D2BB242C-7C00-4364-8D5D-63AFBB619D60}" type="presParOf" srcId="{0AE91F2A-925D-41D3-8804-B0826F2C4CEE}" destId="{63B5B3FF-47C1-4110-87A5-0FBCA2A25DD5}" srcOrd="4" destOrd="0" presId="urn:microsoft.com/office/officeart/2005/8/layout/list1"/>
    <dgm:cxn modelId="{E5A4622F-A7EB-4C86-BB1B-DD0A8AFB38FD}" type="presParOf" srcId="{63B5B3FF-47C1-4110-87A5-0FBCA2A25DD5}" destId="{593FE658-D6ED-47AA-B585-E459921AD982}" srcOrd="0" destOrd="0" presId="urn:microsoft.com/office/officeart/2005/8/layout/list1"/>
    <dgm:cxn modelId="{89E04A20-7411-48AC-8F1F-78379D8FB79A}" type="presParOf" srcId="{63B5B3FF-47C1-4110-87A5-0FBCA2A25DD5}" destId="{9920F22E-EC06-4C25-85F7-E9354B3DD791}" srcOrd="1" destOrd="0" presId="urn:microsoft.com/office/officeart/2005/8/layout/list1"/>
    <dgm:cxn modelId="{4C054D7C-A39F-4FED-A823-1671FA9C479D}" type="presParOf" srcId="{0AE91F2A-925D-41D3-8804-B0826F2C4CEE}" destId="{E7CB6B85-7B05-489F-ABAE-97CD122B4E44}" srcOrd="5" destOrd="0" presId="urn:microsoft.com/office/officeart/2005/8/layout/list1"/>
    <dgm:cxn modelId="{370A32B7-82CA-40E1-ABDE-251C5E8708A0}" type="presParOf" srcId="{0AE91F2A-925D-41D3-8804-B0826F2C4CEE}" destId="{F8E213D4-647D-4DFF-918E-0FB198FF8F94}" srcOrd="6" destOrd="0" presId="urn:microsoft.com/office/officeart/2005/8/layout/list1"/>
    <dgm:cxn modelId="{80AF0E16-B7F5-4E68-A9A9-24B2F1183598}" type="presParOf" srcId="{0AE91F2A-925D-41D3-8804-B0826F2C4CEE}" destId="{321A1AF1-6F09-498B-B917-259F40805345}" srcOrd="7" destOrd="0" presId="urn:microsoft.com/office/officeart/2005/8/layout/list1"/>
    <dgm:cxn modelId="{151160C7-8418-414E-8251-A3D439B6A0C9}" type="presParOf" srcId="{0AE91F2A-925D-41D3-8804-B0826F2C4CEE}" destId="{F926B79A-A5D8-4BB3-BFCC-618942FE6DFA}" srcOrd="8" destOrd="0" presId="urn:microsoft.com/office/officeart/2005/8/layout/list1"/>
    <dgm:cxn modelId="{899AFA7E-D8E0-4975-AE77-07F21B7AFBFE}" type="presParOf" srcId="{F926B79A-A5D8-4BB3-BFCC-618942FE6DFA}" destId="{600EB1DE-7645-45FD-AC47-39DD867BFCCB}" srcOrd="0" destOrd="0" presId="urn:microsoft.com/office/officeart/2005/8/layout/list1"/>
    <dgm:cxn modelId="{1189F338-C383-4C05-8828-9D1F47183333}" type="presParOf" srcId="{F926B79A-A5D8-4BB3-BFCC-618942FE6DFA}" destId="{950D1ACA-6CDC-4492-93FD-0CDE6B178C49}" srcOrd="1" destOrd="0" presId="urn:microsoft.com/office/officeart/2005/8/layout/list1"/>
    <dgm:cxn modelId="{8D784CDF-995C-468F-A01B-EB5F379FD43D}" type="presParOf" srcId="{0AE91F2A-925D-41D3-8804-B0826F2C4CEE}" destId="{B4832AF8-72CA-4C8B-BD73-B5ADC9E519D7}" srcOrd="9" destOrd="0" presId="urn:microsoft.com/office/officeart/2005/8/layout/list1"/>
    <dgm:cxn modelId="{3C8E8C34-C0FF-4977-9811-B393907AEDE1}" type="presParOf" srcId="{0AE91F2A-925D-41D3-8804-B0826F2C4CEE}" destId="{7DC4EA86-2426-4A1D-9E62-0F82F71BE091}" srcOrd="10" destOrd="0" presId="urn:microsoft.com/office/officeart/2005/8/layout/list1"/>
    <dgm:cxn modelId="{697575D5-AC62-49D0-A7FA-F2A39514320F}" type="presParOf" srcId="{0AE91F2A-925D-41D3-8804-B0826F2C4CEE}" destId="{56063C5C-D6F7-4E0B-AE78-7E1BA077E61F}" srcOrd="11" destOrd="0" presId="urn:microsoft.com/office/officeart/2005/8/layout/list1"/>
    <dgm:cxn modelId="{33C32F08-414D-4E3E-8F7A-D5A8823C34DA}" type="presParOf" srcId="{0AE91F2A-925D-41D3-8804-B0826F2C4CEE}" destId="{FBD98827-CFCA-4D23-A522-A4B0FFA18158}" srcOrd="12" destOrd="0" presId="urn:microsoft.com/office/officeart/2005/8/layout/list1"/>
    <dgm:cxn modelId="{47B06646-61D4-4A37-9AE1-467CC3BA0CFD}" type="presParOf" srcId="{FBD98827-CFCA-4D23-A522-A4B0FFA18158}" destId="{165384C7-868D-4794-9905-76526E23E8D0}" srcOrd="0" destOrd="0" presId="urn:microsoft.com/office/officeart/2005/8/layout/list1"/>
    <dgm:cxn modelId="{9B124D67-8EB0-4560-BF7A-095B5B723E4C}" type="presParOf" srcId="{FBD98827-CFCA-4D23-A522-A4B0FFA18158}" destId="{81911586-E0C9-4692-8C59-A6D010EF07E0}" srcOrd="1" destOrd="0" presId="urn:microsoft.com/office/officeart/2005/8/layout/list1"/>
    <dgm:cxn modelId="{5CED2E1E-0A4E-49AB-8D8E-25BF68030E4E}" type="presParOf" srcId="{0AE91F2A-925D-41D3-8804-B0826F2C4CEE}" destId="{1F490991-DA1C-42A8-9900-FEFBA5B0BCFD}" srcOrd="13" destOrd="0" presId="urn:microsoft.com/office/officeart/2005/8/layout/list1"/>
    <dgm:cxn modelId="{A6E62EF5-76EB-40E4-8BDC-F4F96F4A81C9}" type="presParOf" srcId="{0AE91F2A-925D-41D3-8804-B0826F2C4CEE}" destId="{B9D898CC-5E7B-4ECE-B9D4-EEE8DCB2F1C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23FBFA-E02C-49A0-B553-A60B86EBCAE6}" type="doc">
      <dgm:prSet loTypeId="urn:microsoft.com/office/officeart/2005/8/layout/venn1" loCatId="relationship" qsTypeId="urn:microsoft.com/office/officeart/2005/8/quickstyle/simple1" qsCatId="simple" csTypeId="urn:microsoft.com/office/officeart/2005/8/colors/accent1_2" csCatId="accent1" phldr="1"/>
      <dgm:spPr/>
    </dgm:pt>
    <dgm:pt modelId="{E2F52C34-FA34-40AE-89A7-60B750F8BC59}">
      <dgm:prSet phldrT="[Text]"/>
      <dgm:spPr/>
      <dgm:t>
        <a:bodyPr/>
        <a:lstStyle/>
        <a:p>
          <a:r>
            <a:rPr lang="en-US" dirty="0">
              <a:solidFill>
                <a:schemeClr val="accent6"/>
              </a:solidFill>
            </a:rPr>
            <a:t>Recidivism</a:t>
          </a:r>
        </a:p>
      </dgm:t>
    </dgm:pt>
    <dgm:pt modelId="{01EDECC9-B276-4A5D-850A-E63B73C7FD43}" type="parTrans" cxnId="{172B0216-AE04-440E-8B9F-AD9E95F92315}">
      <dgm:prSet/>
      <dgm:spPr/>
      <dgm:t>
        <a:bodyPr/>
        <a:lstStyle/>
        <a:p>
          <a:endParaRPr lang="en-US"/>
        </a:p>
      </dgm:t>
    </dgm:pt>
    <dgm:pt modelId="{BCC7D5CC-21BB-411D-890C-5E4461B77FDA}" type="sibTrans" cxnId="{172B0216-AE04-440E-8B9F-AD9E95F92315}">
      <dgm:prSet/>
      <dgm:spPr/>
      <dgm:t>
        <a:bodyPr/>
        <a:lstStyle/>
        <a:p>
          <a:endParaRPr lang="en-US"/>
        </a:p>
      </dgm:t>
    </dgm:pt>
    <dgm:pt modelId="{000BC571-4841-4594-85B0-8D70EE5686FB}">
      <dgm:prSet phldrT="[Text]"/>
      <dgm:spPr/>
      <dgm:t>
        <a:bodyPr/>
        <a:lstStyle/>
        <a:p>
          <a:r>
            <a:rPr lang="en-US" dirty="0">
              <a:solidFill>
                <a:schemeClr val="accent6"/>
              </a:solidFill>
            </a:rPr>
            <a:t>Race</a:t>
          </a:r>
        </a:p>
      </dgm:t>
    </dgm:pt>
    <dgm:pt modelId="{6437BEB4-E3B6-4505-BA88-A53BF6BBEBD2}" type="parTrans" cxnId="{530090F1-3F2A-4E45-84C6-733CF3C81631}">
      <dgm:prSet/>
      <dgm:spPr/>
      <dgm:t>
        <a:bodyPr/>
        <a:lstStyle/>
        <a:p>
          <a:endParaRPr lang="en-US"/>
        </a:p>
      </dgm:t>
    </dgm:pt>
    <dgm:pt modelId="{F4F6DC1B-D5D9-4A25-A54C-50275515E936}" type="sibTrans" cxnId="{530090F1-3F2A-4E45-84C6-733CF3C81631}">
      <dgm:prSet/>
      <dgm:spPr/>
      <dgm:t>
        <a:bodyPr/>
        <a:lstStyle/>
        <a:p>
          <a:endParaRPr lang="en-US"/>
        </a:p>
      </dgm:t>
    </dgm:pt>
    <dgm:pt modelId="{9DD17221-3BFE-444F-920C-200CDAF43EE1}">
      <dgm:prSet phldrT="[Text]"/>
      <dgm:spPr/>
      <dgm:t>
        <a:bodyPr/>
        <a:lstStyle/>
        <a:p>
          <a:r>
            <a:rPr lang="en-US" dirty="0">
              <a:solidFill>
                <a:schemeClr val="accent6"/>
              </a:solidFill>
            </a:rPr>
            <a:t>Peers and Social Networks</a:t>
          </a:r>
        </a:p>
      </dgm:t>
    </dgm:pt>
    <dgm:pt modelId="{C2CA75B9-9E2E-4307-802C-5948C7F40B03}" type="sibTrans" cxnId="{5031BF07-B1DC-493F-90FE-9F934A205E99}">
      <dgm:prSet/>
      <dgm:spPr/>
      <dgm:t>
        <a:bodyPr/>
        <a:lstStyle/>
        <a:p>
          <a:endParaRPr lang="en-US"/>
        </a:p>
      </dgm:t>
    </dgm:pt>
    <dgm:pt modelId="{C4C2D2AC-4EDE-44BD-858A-F50F5457148B}" type="parTrans" cxnId="{5031BF07-B1DC-493F-90FE-9F934A205E99}">
      <dgm:prSet/>
      <dgm:spPr/>
      <dgm:t>
        <a:bodyPr/>
        <a:lstStyle/>
        <a:p>
          <a:endParaRPr lang="en-US"/>
        </a:p>
      </dgm:t>
    </dgm:pt>
    <dgm:pt modelId="{C0B28F18-C28E-476B-A75B-EC3DF08634DC}" type="pres">
      <dgm:prSet presAssocID="{9523FBFA-E02C-49A0-B553-A60B86EBCAE6}" presName="compositeShape" presStyleCnt="0">
        <dgm:presLayoutVars>
          <dgm:chMax val="7"/>
          <dgm:dir/>
          <dgm:resizeHandles val="exact"/>
        </dgm:presLayoutVars>
      </dgm:prSet>
      <dgm:spPr/>
    </dgm:pt>
    <dgm:pt modelId="{A58D1F98-2F6A-4631-BAFB-BBBA50269745}" type="pres">
      <dgm:prSet presAssocID="{E2F52C34-FA34-40AE-89A7-60B750F8BC59}" presName="circ1" presStyleLbl="vennNode1" presStyleIdx="0" presStyleCnt="3"/>
      <dgm:spPr/>
    </dgm:pt>
    <dgm:pt modelId="{95F084DF-473D-43C3-97A2-28BE2A028C85}" type="pres">
      <dgm:prSet presAssocID="{E2F52C34-FA34-40AE-89A7-60B750F8BC59}" presName="circ1Tx" presStyleLbl="revTx" presStyleIdx="0" presStyleCnt="0">
        <dgm:presLayoutVars>
          <dgm:chMax val="0"/>
          <dgm:chPref val="0"/>
          <dgm:bulletEnabled val="1"/>
        </dgm:presLayoutVars>
      </dgm:prSet>
      <dgm:spPr/>
    </dgm:pt>
    <dgm:pt modelId="{9DF0018C-8FE3-47DE-8D61-3FC52067B40C}" type="pres">
      <dgm:prSet presAssocID="{9DD17221-3BFE-444F-920C-200CDAF43EE1}" presName="circ2" presStyleLbl="vennNode1" presStyleIdx="1" presStyleCnt="3" custLinFactNeighborX="-36493" custLinFactNeighborY="1913"/>
      <dgm:spPr/>
    </dgm:pt>
    <dgm:pt modelId="{471DE346-894A-4620-A398-4E38ACDA887A}" type="pres">
      <dgm:prSet presAssocID="{9DD17221-3BFE-444F-920C-200CDAF43EE1}" presName="circ2Tx" presStyleLbl="revTx" presStyleIdx="0" presStyleCnt="0">
        <dgm:presLayoutVars>
          <dgm:chMax val="0"/>
          <dgm:chPref val="0"/>
          <dgm:bulletEnabled val="1"/>
        </dgm:presLayoutVars>
      </dgm:prSet>
      <dgm:spPr/>
    </dgm:pt>
    <dgm:pt modelId="{91A6AB08-C065-4C09-BA0B-9655F4D0A713}" type="pres">
      <dgm:prSet presAssocID="{000BC571-4841-4594-85B0-8D70EE5686FB}" presName="circ3" presStyleLbl="vennNode1" presStyleIdx="2" presStyleCnt="3" custLinFactNeighborX="7400" custLinFactNeighborY="-29113"/>
      <dgm:spPr/>
    </dgm:pt>
    <dgm:pt modelId="{6B956BC8-954D-4123-A2D1-6DCFF42B0ABA}" type="pres">
      <dgm:prSet presAssocID="{000BC571-4841-4594-85B0-8D70EE5686FB}" presName="circ3Tx" presStyleLbl="revTx" presStyleIdx="0" presStyleCnt="0">
        <dgm:presLayoutVars>
          <dgm:chMax val="0"/>
          <dgm:chPref val="0"/>
          <dgm:bulletEnabled val="1"/>
        </dgm:presLayoutVars>
      </dgm:prSet>
      <dgm:spPr/>
    </dgm:pt>
  </dgm:ptLst>
  <dgm:cxnLst>
    <dgm:cxn modelId="{5031BF07-B1DC-493F-90FE-9F934A205E99}" srcId="{9523FBFA-E02C-49A0-B553-A60B86EBCAE6}" destId="{9DD17221-3BFE-444F-920C-200CDAF43EE1}" srcOrd="1" destOrd="0" parTransId="{C4C2D2AC-4EDE-44BD-858A-F50F5457148B}" sibTransId="{C2CA75B9-9E2E-4307-802C-5948C7F40B03}"/>
    <dgm:cxn modelId="{71172714-E4E2-4C47-B495-845F0F49F459}" type="presOf" srcId="{000BC571-4841-4594-85B0-8D70EE5686FB}" destId="{6B956BC8-954D-4123-A2D1-6DCFF42B0ABA}" srcOrd="1" destOrd="0" presId="urn:microsoft.com/office/officeart/2005/8/layout/venn1"/>
    <dgm:cxn modelId="{172B0216-AE04-440E-8B9F-AD9E95F92315}" srcId="{9523FBFA-E02C-49A0-B553-A60B86EBCAE6}" destId="{E2F52C34-FA34-40AE-89A7-60B750F8BC59}" srcOrd="0" destOrd="0" parTransId="{01EDECC9-B276-4A5D-850A-E63B73C7FD43}" sibTransId="{BCC7D5CC-21BB-411D-890C-5E4461B77FDA}"/>
    <dgm:cxn modelId="{F54A162B-6937-465F-9334-77F304343E8D}" type="presOf" srcId="{000BC571-4841-4594-85B0-8D70EE5686FB}" destId="{91A6AB08-C065-4C09-BA0B-9655F4D0A713}" srcOrd="0" destOrd="0" presId="urn:microsoft.com/office/officeart/2005/8/layout/venn1"/>
    <dgm:cxn modelId="{4E0FA062-75D5-4CA0-82E6-3382B3FF44C9}" type="presOf" srcId="{9DD17221-3BFE-444F-920C-200CDAF43EE1}" destId="{471DE346-894A-4620-A398-4E38ACDA887A}" srcOrd="1" destOrd="0" presId="urn:microsoft.com/office/officeart/2005/8/layout/venn1"/>
    <dgm:cxn modelId="{2ED27F6A-668D-4085-B68D-6EE4E1AE3D27}" type="presOf" srcId="{E2F52C34-FA34-40AE-89A7-60B750F8BC59}" destId="{95F084DF-473D-43C3-97A2-28BE2A028C85}" srcOrd="1" destOrd="0" presId="urn:microsoft.com/office/officeart/2005/8/layout/venn1"/>
    <dgm:cxn modelId="{47AD7982-ADC1-4669-8116-58046DB4024E}" type="presOf" srcId="{9DD17221-3BFE-444F-920C-200CDAF43EE1}" destId="{9DF0018C-8FE3-47DE-8D61-3FC52067B40C}" srcOrd="0" destOrd="0" presId="urn:microsoft.com/office/officeart/2005/8/layout/venn1"/>
    <dgm:cxn modelId="{603AD8B3-34F8-4C94-95AA-092E7F9C3265}" type="presOf" srcId="{E2F52C34-FA34-40AE-89A7-60B750F8BC59}" destId="{A58D1F98-2F6A-4631-BAFB-BBBA50269745}" srcOrd="0" destOrd="0" presId="urn:microsoft.com/office/officeart/2005/8/layout/venn1"/>
    <dgm:cxn modelId="{E45FD8B7-EE40-4DFF-AACA-1696299AD02E}" type="presOf" srcId="{9523FBFA-E02C-49A0-B553-A60B86EBCAE6}" destId="{C0B28F18-C28E-476B-A75B-EC3DF08634DC}" srcOrd="0" destOrd="0" presId="urn:microsoft.com/office/officeart/2005/8/layout/venn1"/>
    <dgm:cxn modelId="{530090F1-3F2A-4E45-84C6-733CF3C81631}" srcId="{9523FBFA-E02C-49A0-B553-A60B86EBCAE6}" destId="{000BC571-4841-4594-85B0-8D70EE5686FB}" srcOrd="2" destOrd="0" parTransId="{6437BEB4-E3B6-4505-BA88-A53BF6BBEBD2}" sibTransId="{F4F6DC1B-D5D9-4A25-A54C-50275515E936}"/>
    <dgm:cxn modelId="{9920D84C-5E4C-4F77-B591-DD43F7EE68DC}" type="presParOf" srcId="{C0B28F18-C28E-476B-A75B-EC3DF08634DC}" destId="{A58D1F98-2F6A-4631-BAFB-BBBA50269745}" srcOrd="0" destOrd="0" presId="urn:microsoft.com/office/officeart/2005/8/layout/venn1"/>
    <dgm:cxn modelId="{C818FFA3-F14B-466B-87BA-760BB0C7E960}" type="presParOf" srcId="{C0B28F18-C28E-476B-A75B-EC3DF08634DC}" destId="{95F084DF-473D-43C3-97A2-28BE2A028C85}" srcOrd="1" destOrd="0" presId="urn:microsoft.com/office/officeart/2005/8/layout/venn1"/>
    <dgm:cxn modelId="{95948D23-6DCA-4163-A205-EFF8D9A7EFF7}" type="presParOf" srcId="{C0B28F18-C28E-476B-A75B-EC3DF08634DC}" destId="{9DF0018C-8FE3-47DE-8D61-3FC52067B40C}" srcOrd="2" destOrd="0" presId="urn:microsoft.com/office/officeart/2005/8/layout/venn1"/>
    <dgm:cxn modelId="{CAD51AF7-A201-46D1-AADA-654E5EA8B57D}" type="presParOf" srcId="{C0B28F18-C28E-476B-A75B-EC3DF08634DC}" destId="{471DE346-894A-4620-A398-4E38ACDA887A}" srcOrd="3" destOrd="0" presId="urn:microsoft.com/office/officeart/2005/8/layout/venn1"/>
    <dgm:cxn modelId="{09D3E7BE-506D-49C5-ACD1-9E95B0A9C5BA}" type="presParOf" srcId="{C0B28F18-C28E-476B-A75B-EC3DF08634DC}" destId="{91A6AB08-C065-4C09-BA0B-9655F4D0A713}" srcOrd="4" destOrd="0" presId="urn:microsoft.com/office/officeart/2005/8/layout/venn1"/>
    <dgm:cxn modelId="{8D0FCE5C-D0A7-4A69-9A08-B447EDFA4916}" type="presParOf" srcId="{C0B28F18-C28E-476B-A75B-EC3DF08634DC}" destId="{6B956BC8-954D-4123-A2D1-6DCFF42B0AB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3B2B9D-EB12-44C0-A2B0-1E6887B64F4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22D94BA9-691C-4076-966C-1ACB5A547497}">
      <dgm:prSet/>
      <dgm:spPr/>
      <dgm:t>
        <a:bodyPr/>
        <a:lstStyle/>
        <a:p>
          <a:r>
            <a:rPr lang="en-US"/>
            <a:t>Predictive equity:</a:t>
          </a:r>
        </a:p>
      </dgm:t>
    </dgm:pt>
    <dgm:pt modelId="{F456F4CB-19D0-4CEC-9897-E15F733CF5B9}" type="parTrans" cxnId="{D969B12C-64FF-4C57-98D3-4097C11B64EB}">
      <dgm:prSet/>
      <dgm:spPr/>
      <dgm:t>
        <a:bodyPr/>
        <a:lstStyle/>
        <a:p>
          <a:endParaRPr lang="en-US"/>
        </a:p>
      </dgm:t>
    </dgm:pt>
    <dgm:pt modelId="{EA26A43C-4DB5-4D6E-8935-DA99BF406094}" type="sibTrans" cxnId="{D969B12C-64FF-4C57-98D3-4097C11B64EB}">
      <dgm:prSet/>
      <dgm:spPr/>
      <dgm:t>
        <a:bodyPr/>
        <a:lstStyle/>
        <a:p>
          <a:endParaRPr lang="en-US"/>
        </a:p>
      </dgm:t>
    </dgm:pt>
    <dgm:pt modelId="{E4E5F5B9-4FCD-4DD7-85AF-561489E72B21}">
      <dgm:prSet/>
      <dgm:spPr/>
      <dgm:t>
        <a:bodyPr/>
        <a:lstStyle/>
        <a:p>
          <a:r>
            <a:rPr lang="en-US" dirty="0"/>
            <a:t>The tool is equally accurate in its classification of different racial &amp; ethnic groups.</a:t>
          </a:r>
        </a:p>
      </dgm:t>
    </dgm:pt>
    <dgm:pt modelId="{9EB022D0-93DD-430F-82CA-0AA8B2359A56}" type="parTrans" cxnId="{BBBE1B84-005F-406D-8AE0-239A88FF8F7C}">
      <dgm:prSet/>
      <dgm:spPr/>
      <dgm:t>
        <a:bodyPr/>
        <a:lstStyle/>
        <a:p>
          <a:endParaRPr lang="en-US"/>
        </a:p>
      </dgm:t>
    </dgm:pt>
    <dgm:pt modelId="{051C279C-B5EA-4770-80A6-7614AF71A2AA}" type="sibTrans" cxnId="{BBBE1B84-005F-406D-8AE0-239A88FF8F7C}">
      <dgm:prSet/>
      <dgm:spPr/>
      <dgm:t>
        <a:bodyPr/>
        <a:lstStyle/>
        <a:p>
          <a:endParaRPr lang="en-US"/>
        </a:p>
      </dgm:t>
    </dgm:pt>
    <dgm:pt modelId="{5555F849-8EB2-4E9D-B6FA-438BA113D8B5}">
      <dgm:prSet/>
      <dgm:spPr/>
      <dgm:t>
        <a:bodyPr/>
        <a:lstStyle/>
        <a:p>
          <a:r>
            <a:rPr lang="en-US"/>
            <a:t>Minimized impact on disparities:</a:t>
          </a:r>
        </a:p>
      </dgm:t>
    </dgm:pt>
    <dgm:pt modelId="{7C6F5F26-A8E9-4C5C-9966-9C1BA6F0E284}" type="parTrans" cxnId="{B4F8E2C7-6090-4789-A86B-9C5C5A2A628E}">
      <dgm:prSet/>
      <dgm:spPr/>
      <dgm:t>
        <a:bodyPr/>
        <a:lstStyle/>
        <a:p>
          <a:endParaRPr lang="en-US"/>
        </a:p>
      </dgm:t>
    </dgm:pt>
    <dgm:pt modelId="{C1A2B3FE-8905-44FC-A563-4AA77FB73F79}" type="sibTrans" cxnId="{B4F8E2C7-6090-4789-A86B-9C5C5A2A628E}">
      <dgm:prSet/>
      <dgm:spPr/>
      <dgm:t>
        <a:bodyPr/>
        <a:lstStyle/>
        <a:p>
          <a:endParaRPr lang="en-US"/>
        </a:p>
      </dgm:t>
    </dgm:pt>
    <dgm:pt modelId="{0E794EF1-DF5F-4F39-A41E-F3F782E67DBD}">
      <dgm:prSet/>
      <dgm:spPr/>
      <dgm:t>
        <a:bodyPr/>
        <a:lstStyle/>
        <a:p>
          <a:r>
            <a:rPr lang="en-US"/>
            <a:t>On average, different groups are similar in terms of risk scores, categories &amp; underlying factors.</a:t>
          </a:r>
        </a:p>
      </dgm:t>
    </dgm:pt>
    <dgm:pt modelId="{9E7AF8B1-C172-4BA8-BCBB-C95339C392B7}" type="parTrans" cxnId="{A7D7A85C-0629-45AF-A516-3E5AB57C65E5}">
      <dgm:prSet/>
      <dgm:spPr/>
      <dgm:t>
        <a:bodyPr/>
        <a:lstStyle/>
        <a:p>
          <a:endParaRPr lang="en-US"/>
        </a:p>
      </dgm:t>
    </dgm:pt>
    <dgm:pt modelId="{9440EE62-8E8E-4FBB-841F-67EDC43C6C37}" type="sibTrans" cxnId="{A7D7A85C-0629-45AF-A516-3E5AB57C65E5}">
      <dgm:prSet/>
      <dgm:spPr/>
      <dgm:t>
        <a:bodyPr/>
        <a:lstStyle/>
        <a:p>
          <a:endParaRPr lang="en-US"/>
        </a:p>
      </dgm:t>
    </dgm:pt>
    <dgm:pt modelId="{74DE99C7-F4FF-4896-A1DF-273E2C549185}" type="pres">
      <dgm:prSet presAssocID="{E63B2B9D-EB12-44C0-A2B0-1E6887B64F44}" presName="linear" presStyleCnt="0">
        <dgm:presLayoutVars>
          <dgm:dir/>
          <dgm:animLvl val="lvl"/>
          <dgm:resizeHandles val="exact"/>
        </dgm:presLayoutVars>
      </dgm:prSet>
      <dgm:spPr/>
    </dgm:pt>
    <dgm:pt modelId="{388928BD-22F1-4CBF-8061-497D1A85E4A4}" type="pres">
      <dgm:prSet presAssocID="{22D94BA9-691C-4076-966C-1ACB5A547497}" presName="parentLin" presStyleCnt="0"/>
      <dgm:spPr/>
    </dgm:pt>
    <dgm:pt modelId="{FA13F1CF-4945-4B5E-8AC0-4242D546ACBC}" type="pres">
      <dgm:prSet presAssocID="{22D94BA9-691C-4076-966C-1ACB5A547497}" presName="parentLeftMargin" presStyleLbl="node1" presStyleIdx="0" presStyleCnt="2"/>
      <dgm:spPr/>
    </dgm:pt>
    <dgm:pt modelId="{4B3D06C7-3DD8-4F67-9F2A-3E9D6F650965}" type="pres">
      <dgm:prSet presAssocID="{22D94BA9-691C-4076-966C-1ACB5A547497}" presName="parentText" presStyleLbl="node1" presStyleIdx="0" presStyleCnt="2">
        <dgm:presLayoutVars>
          <dgm:chMax val="0"/>
          <dgm:bulletEnabled val="1"/>
        </dgm:presLayoutVars>
      </dgm:prSet>
      <dgm:spPr/>
    </dgm:pt>
    <dgm:pt modelId="{410223C5-6FAC-447E-82F4-9A10FED6A3E0}" type="pres">
      <dgm:prSet presAssocID="{22D94BA9-691C-4076-966C-1ACB5A547497}" presName="negativeSpace" presStyleCnt="0"/>
      <dgm:spPr/>
    </dgm:pt>
    <dgm:pt modelId="{F3F66166-1EF3-4350-8ABC-AC5E6B8BE7CB}" type="pres">
      <dgm:prSet presAssocID="{22D94BA9-691C-4076-966C-1ACB5A547497}" presName="childText" presStyleLbl="conFgAcc1" presStyleIdx="0" presStyleCnt="2">
        <dgm:presLayoutVars>
          <dgm:bulletEnabled val="1"/>
        </dgm:presLayoutVars>
      </dgm:prSet>
      <dgm:spPr/>
    </dgm:pt>
    <dgm:pt modelId="{50C94295-3D9F-4F7E-A481-E75747170B0C}" type="pres">
      <dgm:prSet presAssocID="{EA26A43C-4DB5-4D6E-8935-DA99BF406094}" presName="spaceBetweenRectangles" presStyleCnt="0"/>
      <dgm:spPr/>
    </dgm:pt>
    <dgm:pt modelId="{16B70D0A-50F5-44B0-8F32-6628E5603C19}" type="pres">
      <dgm:prSet presAssocID="{5555F849-8EB2-4E9D-B6FA-438BA113D8B5}" presName="parentLin" presStyleCnt="0"/>
      <dgm:spPr/>
    </dgm:pt>
    <dgm:pt modelId="{CB572DC8-9DDB-4323-9203-C2635506D1F5}" type="pres">
      <dgm:prSet presAssocID="{5555F849-8EB2-4E9D-B6FA-438BA113D8B5}" presName="parentLeftMargin" presStyleLbl="node1" presStyleIdx="0" presStyleCnt="2"/>
      <dgm:spPr/>
    </dgm:pt>
    <dgm:pt modelId="{320E5936-2E27-432C-9786-C1D14DDE2814}" type="pres">
      <dgm:prSet presAssocID="{5555F849-8EB2-4E9D-B6FA-438BA113D8B5}" presName="parentText" presStyleLbl="node1" presStyleIdx="1" presStyleCnt="2">
        <dgm:presLayoutVars>
          <dgm:chMax val="0"/>
          <dgm:bulletEnabled val="1"/>
        </dgm:presLayoutVars>
      </dgm:prSet>
      <dgm:spPr/>
    </dgm:pt>
    <dgm:pt modelId="{A8D28898-E93F-46AB-AD6C-F313EF15BB48}" type="pres">
      <dgm:prSet presAssocID="{5555F849-8EB2-4E9D-B6FA-438BA113D8B5}" presName="negativeSpace" presStyleCnt="0"/>
      <dgm:spPr/>
    </dgm:pt>
    <dgm:pt modelId="{DE3CB981-05D4-44A5-AA3A-6BFE4C572C51}" type="pres">
      <dgm:prSet presAssocID="{5555F849-8EB2-4E9D-B6FA-438BA113D8B5}" presName="childText" presStyleLbl="conFgAcc1" presStyleIdx="1" presStyleCnt="2">
        <dgm:presLayoutVars>
          <dgm:bulletEnabled val="1"/>
        </dgm:presLayoutVars>
      </dgm:prSet>
      <dgm:spPr/>
    </dgm:pt>
  </dgm:ptLst>
  <dgm:cxnLst>
    <dgm:cxn modelId="{DF0FA902-5C92-41A4-8EEE-A6983A31D3D6}" type="presOf" srcId="{0E794EF1-DF5F-4F39-A41E-F3F782E67DBD}" destId="{DE3CB981-05D4-44A5-AA3A-6BFE4C572C51}" srcOrd="0" destOrd="0" presId="urn:microsoft.com/office/officeart/2005/8/layout/list1"/>
    <dgm:cxn modelId="{5B9CBE1B-9E05-4DC7-BCDC-A0951BAE819F}" type="presOf" srcId="{5555F849-8EB2-4E9D-B6FA-438BA113D8B5}" destId="{CB572DC8-9DDB-4323-9203-C2635506D1F5}" srcOrd="0" destOrd="0" presId="urn:microsoft.com/office/officeart/2005/8/layout/list1"/>
    <dgm:cxn modelId="{ED691D29-02C6-4464-BF88-1E203AE98DB5}" type="presOf" srcId="{22D94BA9-691C-4076-966C-1ACB5A547497}" destId="{FA13F1CF-4945-4B5E-8AC0-4242D546ACBC}" srcOrd="0" destOrd="0" presId="urn:microsoft.com/office/officeart/2005/8/layout/list1"/>
    <dgm:cxn modelId="{D969B12C-64FF-4C57-98D3-4097C11B64EB}" srcId="{E63B2B9D-EB12-44C0-A2B0-1E6887B64F44}" destId="{22D94BA9-691C-4076-966C-1ACB5A547497}" srcOrd="0" destOrd="0" parTransId="{F456F4CB-19D0-4CEC-9897-E15F733CF5B9}" sibTransId="{EA26A43C-4DB5-4D6E-8935-DA99BF406094}"/>
    <dgm:cxn modelId="{BCE89C39-D2FE-460E-96AA-F1E304864BD9}" type="presOf" srcId="{E4E5F5B9-4FCD-4DD7-85AF-561489E72B21}" destId="{F3F66166-1EF3-4350-8ABC-AC5E6B8BE7CB}" srcOrd="0" destOrd="0" presId="urn:microsoft.com/office/officeart/2005/8/layout/list1"/>
    <dgm:cxn modelId="{A7D7A85C-0629-45AF-A516-3E5AB57C65E5}" srcId="{5555F849-8EB2-4E9D-B6FA-438BA113D8B5}" destId="{0E794EF1-DF5F-4F39-A41E-F3F782E67DBD}" srcOrd="0" destOrd="0" parTransId="{9E7AF8B1-C172-4BA8-BCBB-C95339C392B7}" sibTransId="{9440EE62-8E8E-4FBB-841F-67EDC43C6C37}"/>
    <dgm:cxn modelId="{BBBE1B84-005F-406D-8AE0-239A88FF8F7C}" srcId="{22D94BA9-691C-4076-966C-1ACB5A547497}" destId="{E4E5F5B9-4FCD-4DD7-85AF-561489E72B21}" srcOrd="0" destOrd="0" parTransId="{9EB022D0-93DD-430F-82CA-0AA8B2359A56}" sibTransId="{051C279C-B5EA-4770-80A6-7614AF71A2AA}"/>
    <dgm:cxn modelId="{DC82CFC7-E084-4782-BF85-5FCCDA153CC1}" type="presOf" srcId="{5555F849-8EB2-4E9D-B6FA-438BA113D8B5}" destId="{320E5936-2E27-432C-9786-C1D14DDE2814}" srcOrd="1" destOrd="0" presId="urn:microsoft.com/office/officeart/2005/8/layout/list1"/>
    <dgm:cxn modelId="{B4F8E2C7-6090-4789-A86B-9C5C5A2A628E}" srcId="{E63B2B9D-EB12-44C0-A2B0-1E6887B64F44}" destId="{5555F849-8EB2-4E9D-B6FA-438BA113D8B5}" srcOrd="1" destOrd="0" parTransId="{7C6F5F26-A8E9-4C5C-9966-9C1BA6F0E284}" sibTransId="{C1A2B3FE-8905-44FC-A563-4AA77FB73F79}"/>
    <dgm:cxn modelId="{D1614CDF-9DD4-445D-9769-ACD1FEAE5F93}" type="presOf" srcId="{22D94BA9-691C-4076-966C-1ACB5A547497}" destId="{4B3D06C7-3DD8-4F67-9F2A-3E9D6F650965}" srcOrd="1" destOrd="0" presId="urn:microsoft.com/office/officeart/2005/8/layout/list1"/>
    <dgm:cxn modelId="{7E4CACE1-8003-42E6-BE41-3D38EE5C64E5}" type="presOf" srcId="{E63B2B9D-EB12-44C0-A2B0-1E6887B64F44}" destId="{74DE99C7-F4FF-4896-A1DF-273E2C549185}" srcOrd="0" destOrd="0" presId="urn:microsoft.com/office/officeart/2005/8/layout/list1"/>
    <dgm:cxn modelId="{C59CD048-79F5-4B45-8DE9-B9AD004B16E6}" type="presParOf" srcId="{74DE99C7-F4FF-4896-A1DF-273E2C549185}" destId="{388928BD-22F1-4CBF-8061-497D1A85E4A4}" srcOrd="0" destOrd="0" presId="urn:microsoft.com/office/officeart/2005/8/layout/list1"/>
    <dgm:cxn modelId="{6708B9C4-072E-44B1-B297-89194B9B33CC}" type="presParOf" srcId="{388928BD-22F1-4CBF-8061-497D1A85E4A4}" destId="{FA13F1CF-4945-4B5E-8AC0-4242D546ACBC}" srcOrd="0" destOrd="0" presId="urn:microsoft.com/office/officeart/2005/8/layout/list1"/>
    <dgm:cxn modelId="{886D7F00-A8BA-477E-9EB6-3E57E954A79A}" type="presParOf" srcId="{388928BD-22F1-4CBF-8061-497D1A85E4A4}" destId="{4B3D06C7-3DD8-4F67-9F2A-3E9D6F650965}" srcOrd="1" destOrd="0" presId="urn:microsoft.com/office/officeart/2005/8/layout/list1"/>
    <dgm:cxn modelId="{02914B8D-F173-41EB-B705-8A3559F6DD82}" type="presParOf" srcId="{74DE99C7-F4FF-4896-A1DF-273E2C549185}" destId="{410223C5-6FAC-447E-82F4-9A10FED6A3E0}" srcOrd="1" destOrd="0" presId="urn:microsoft.com/office/officeart/2005/8/layout/list1"/>
    <dgm:cxn modelId="{97076C5C-CC9F-46AF-BDE2-1E0EE19135EB}" type="presParOf" srcId="{74DE99C7-F4FF-4896-A1DF-273E2C549185}" destId="{F3F66166-1EF3-4350-8ABC-AC5E6B8BE7CB}" srcOrd="2" destOrd="0" presId="urn:microsoft.com/office/officeart/2005/8/layout/list1"/>
    <dgm:cxn modelId="{07FF2266-029A-4132-B1F5-6945BE7A5A07}" type="presParOf" srcId="{74DE99C7-F4FF-4896-A1DF-273E2C549185}" destId="{50C94295-3D9F-4F7E-A481-E75747170B0C}" srcOrd="3" destOrd="0" presId="urn:microsoft.com/office/officeart/2005/8/layout/list1"/>
    <dgm:cxn modelId="{F5E5FBAD-937C-49DB-B7ED-B79F9A9CDD49}" type="presParOf" srcId="{74DE99C7-F4FF-4896-A1DF-273E2C549185}" destId="{16B70D0A-50F5-44B0-8F32-6628E5603C19}" srcOrd="4" destOrd="0" presId="urn:microsoft.com/office/officeart/2005/8/layout/list1"/>
    <dgm:cxn modelId="{11B8DC1E-FA19-4458-95AA-1A919ADD8985}" type="presParOf" srcId="{16B70D0A-50F5-44B0-8F32-6628E5603C19}" destId="{CB572DC8-9DDB-4323-9203-C2635506D1F5}" srcOrd="0" destOrd="0" presId="urn:microsoft.com/office/officeart/2005/8/layout/list1"/>
    <dgm:cxn modelId="{4E9BF7AC-80B9-492D-9546-FB39E1F0CFCE}" type="presParOf" srcId="{16B70D0A-50F5-44B0-8F32-6628E5603C19}" destId="{320E5936-2E27-432C-9786-C1D14DDE2814}" srcOrd="1" destOrd="0" presId="urn:microsoft.com/office/officeart/2005/8/layout/list1"/>
    <dgm:cxn modelId="{5B53DDDA-3337-470A-9091-31ADC07C6606}" type="presParOf" srcId="{74DE99C7-F4FF-4896-A1DF-273E2C549185}" destId="{A8D28898-E93F-46AB-AD6C-F313EF15BB48}" srcOrd="5" destOrd="0" presId="urn:microsoft.com/office/officeart/2005/8/layout/list1"/>
    <dgm:cxn modelId="{712D5488-FF93-40DA-941C-CF9732143E09}" type="presParOf" srcId="{74DE99C7-F4FF-4896-A1DF-273E2C549185}" destId="{DE3CB981-05D4-44A5-AA3A-6BFE4C572C5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BA4532-FEF2-4BC8-B570-6D1D25E58F13}"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7386233E-FCEC-4B63-A7EF-E4FF63B25381}">
      <dgm:prSet/>
      <dgm:spPr/>
      <dgm:t>
        <a:bodyPr/>
        <a:lstStyle/>
        <a:p>
          <a:r>
            <a:rPr lang="en-US"/>
            <a:t>Pretrial</a:t>
          </a:r>
        </a:p>
      </dgm:t>
    </dgm:pt>
    <dgm:pt modelId="{255EBDA6-1282-411E-8F31-D072F088E01D}" type="parTrans" cxnId="{594D1AA7-9745-4FB5-BFA5-435055A8C9FA}">
      <dgm:prSet/>
      <dgm:spPr/>
      <dgm:t>
        <a:bodyPr/>
        <a:lstStyle/>
        <a:p>
          <a:endParaRPr lang="en-US"/>
        </a:p>
      </dgm:t>
    </dgm:pt>
    <dgm:pt modelId="{37088FD1-751C-4DF2-94ED-199C25CED068}" type="sibTrans" cxnId="{594D1AA7-9745-4FB5-BFA5-435055A8C9FA}">
      <dgm:prSet/>
      <dgm:spPr/>
      <dgm:t>
        <a:bodyPr/>
        <a:lstStyle/>
        <a:p>
          <a:endParaRPr lang="en-US"/>
        </a:p>
      </dgm:t>
    </dgm:pt>
    <dgm:pt modelId="{5DABC214-A7E4-48F4-927C-FE7FBEF0E24A}">
      <dgm:prSet/>
      <dgm:spPr/>
      <dgm:t>
        <a:bodyPr/>
        <a:lstStyle/>
        <a:p>
          <a:r>
            <a:rPr lang="en-US"/>
            <a:t>Diversion/Treatment</a:t>
          </a:r>
        </a:p>
      </dgm:t>
    </dgm:pt>
    <dgm:pt modelId="{7537F323-4743-4D83-AF4E-852213AE708E}" type="parTrans" cxnId="{59BE3BE2-CD9A-4917-95D5-88E5D9F1829D}">
      <dgm:prSet/>
      <dgm:spPr/>
      <dgm:t>
        <a:bodyPr/>
        <a:lstStyle/>
        <a:p>
          <a:endParaRPr lang="en-US"/>
        </a:p>
      </dgm:t>
    </dgm:pt>
    <dgm:pt modelId="{2A0653B9-50EB-4A12-A22A-1179E1A900C0}" type="sibTrans" cxnId="{59BE3BE2-CD9A-4917-95D5-88E5D9F1829D}">
      <dgm:prSet/>
      <dgm:spPr/>
      <dgm:t>
        <a:bodyPr/>
        <a:lstStyle/>
        <a:p>
          <a:endParaRPr lang="en-US"/>
        </a:p>
      </dgm:t>
    </dgm:pt>
    <dgm:pt modelId="{C25C73D0-B160-4350-B5F0-311EA96DE49F}">
      <dgm:prSet/>
      <dgm:spPr/>
      <dgm:t>
        <a:bodyPr/>
        <a:lstStyle/>
        <a:p>
          <a:r>
            <a:rPr lang="en-US"/>
            <a:t>Probation</a:t>
          </a:r>
        </a:p>
      </dgm:t>
    </dgm:pt>
    <dgm:pt modelId="{E8E5ED9B-1822-4ACC-AB72-E4F32238654E}" type="parTrans" cxnId="{9C7BB03A-741F-48DE-B7D6-4CEA7B109DF0}">
      <dgm:prSet/>
      <dgm:spPr/>
      <dgm:t>
        <a:bodyPr/>
        <a:lstStyle/>
        <a:p>
          <a:endParaRPr lang="en-US"/>
        </a:p>
      </dgm:t>
    </dgm:pt>
    <dgm:pt modelId="{7C320361-AB59-4B07-B167-84A8BC96A0AF}" type="sibTrans" cxnId="{9C7BB03A-741F-48DE-B7D6-4CEA7B109DF0}">
      <dgm:prSet/>
      <dgm:spPr/>
      <dgm:t>
        <a:bodyPr/>
        <a:lstStyle/>
        <a:p>
          <a:endParaRPr lang="en-US"/>
        </a:p>
      </dgm:t>
    </dgm:pt>
    <dgm:pt modelId="{F743DB2B-1DF5-49BD-9DD1-DA590573F107}" type="pres">
      <dgm:prSet presAssocID="{0CBA4532-FEF2-4BC8-B570-6D1D25E58F13}" presName="vert0" presStyleCnt="0">
        <dgm:presLayoutVars>
          <dgm:dir/>
          <dgm:animOne val="branch"/>
          <dgm:animLvl val="lvl"/>
        </dgm:presLayoutVars>
      </dgm:prSet>
      <dgm:spPr/>
    </dgm:pt>
    <dgm:pt modelId="{AA766EA6-7753-4CC2-B268-784EC55F7A88}" type="pres">
      <dgm:prSet presAssocID="{7386233E-FCEC-4B63-A7EF-E4FF63B25381}" presName="thickLine" presStyleLbl="alignNode1" presStyleIdx="0" presStyleCnt="3"/>
      <dgm:spPr/>
    </dgm:pt>
    <dgm:pt modelId="{B5E6FA04-DCC5-46AB-AB6C-8D1EF43E6B63}" type="pres">
      <dgm:prSet presAssocID="{7386233E-FCEC-4B63-A7EF-E4FF63B25381}" presName="horz1" presStyleCnt="0"/>
      <dgm:spPr/>
    </dgm:pt>
    <dgm:pt modelId="{5E311F5B-2D52-4075-83CC-CA8E35F277E3}" type="pres">
      <dgm:prSet presAssocID="{7386233E-FCEC-4B63-A7EF-E4FF63B25381}" presName="tx1" presStyleLbl="revTx" presStyleIdx="0" presStyleCnt="3"/>
      <dgm:spPr/>
    </dgm:pt>
    <dgm:pt modelId="{56D88967-8281-4560-8EF5-724E65EF113C}" type="pres">
      <dgm:prSet presAssocID="{7386233E-FCEC-4B63-A7EF-E4FF63B25381}" presName="vert1" presStyleCnt="0"/>
      <dgm:spPr/>
    </dgm:pt>
    <dgm:pt modelId="{26963823-B926-4258-B265-01A2B32AD3C6}" type="pres">
      <dgm:prSet presAssocID="{5DABC214-A7E4-48F4-927C-FE7FBEF0E24A}" presName="thickLine" presStyleLbl="alignNode1" presStyleIdx="1" presStyleCnt="3"/>
      <dgm:spPr/>
    </dgm:pt>
    <dgm:pt modelId="{96A050D3-AA04-4EE9-968E-862C056C6588}" type="pres">
      <dgm:prSet presAssocID="{5DABC214-A7E4-48F4-927C-FE7FBEF0E24A}" presName="horz1" presStyleCnt="0"/>
      <dgm:spPr/>
    </dgm:pt>
    <dgm:pt modelId="{5A190ED7-79CD-47DE-839E-5BCC5786F8A0}" type="pres">
      <dgm:prSet presAssocID="{5DABC214-A7E4-48F4-927C-FE7FBEF0E24A}" presName="tx1" presStyleLbl="revTx" presStyleIdx="1" presStyleCnt="3"/>
      <dgm:spPr/>
    </dgm:pt>
    <dgm:pt modelId="{E9227918-68BD-4496-8843-056092930683}" type="pres">
      <dgm:prSet presAssocID="{5DABC214-A7E4-48F4-927C-FE7FBEF0E24A}" presName="vert1" presStyleCnt="0"/>
      <dgm:spPr/>
    </dgm:pt>
    <dgm:pt modelId="{4DA6DE44-1E3F-4DEF-B347-965E9F8B8789}" type="pres">
      <dgm:prSet presAssocID="{C25C73D0-B160-4350-B5F0-311EA96DE49F}" presName="thickLine" presStyleLbl="alignNode1" presStyleIdx="2" presStyleCnt="3"/>
      <dgm:spPr/>
    </dgm:pt>
    <dgm:pt modelId="{64FF6465-7AC1-4575-95BF-A4812241466F}" type="pres">
      <dgm:prSet presAssocID="{C25C73D0-B160-4350-B5F0-311EA96DE49F}" presName="horz1" presStyleCnt="0"/>
      <dgm:spPr/>
    </dgm:pt>
    <dgm:pt modelId="{BE226346-4573-4AD6-B003-CFB7A43B4F27}" type="pres">
      <dgm:prSet presAssocID="{C25C73D0-B160-4350-B5F0-311EA96DE49F}" presName="tx1" presStyleLbl="revTx" presStyleIdx="2" presStyleCnt="3"/>
      <dgm:spPr/>
    </dgm:pt>
    <dgm:pt modelId="{C24964A0-3674-4326-8370-5AA48FEAAB17}" type="pres">
      <dgm:prSet presAssocID="{C25C73D0-B160-4350-B5F0-311EA96DE49F}" presName="vert1" presStyleCnt="0"/>
      <dgm:spPr/>
    </dgm:pt>
  </dgm:ptLst>
  <dgm:cxnLst>
    <dgm:cxn modelId="{FFB6BB14-3C38-44A2-B987-72F533D8CF70}" type="presOf" srcId="{C25C73D0-B160-4350-B5F0-311EA96DE49F}" destId="{BE226346-4573-4AD6-B003-CFB7A43B4F27}" srcOrd="0" destOrd="0" presId="urn:microsoft.com/office/officeart/2008/layout/LinedList"/>
    <dgm:cxn modelId="{089EBC35-A40B-472A-9142-9E3D508B390F}" type="presOf" srcId="{7386233E-FCEC-4B63-A7EF-E4FF63B25381}" destId="{5E311F5B-2D52-4075-83CC-CA8E35F277E3}" srcOrd="0" destOrd="0" presId="urn:microsoft.com/office/officeart/2008/layout/LinedList"/>
    <dgm:cxn modelId="{9C7BB03A-741F-48DE-B7D6-4CEA7B109DF0}" srcId="{0CBA4532-FEF2-4BC8-B570-6D1D25E58F13}" destId="{C25C73D0-B160-4350-B5F0-311EA96DE49F}" srcOrd="2" destOrd="0" parTransId="{E8E5ED9B-1822-4ACC-AB72-E4F32238654E}" sibTransId="{7C320361-AB59-4B07-B167-84A8BC96A0AF}"/>
    <dgm:cxn modelId="{ABC0BEA3-7383-4C32-A91A-2ADAACD8A664}" type="presOf" srcId="{5DABC214-A7E4-48F4-927C-FE7FBEF0E24A}" destId="{5A190ED7-79CD-47DE-839E-5BCC5786F8A0}" srcOrd="0" destOrd="0" presId="urn:microsoft.com/office/officeart/2008/layout/LinedList"/>
    <dgm:cxn modelId="{594D1AA7-9745-4FB5-BFA5-435055A8C9FA}" srcId="{0CBA4532-FEF2-4BC8-B570-6D1D25E58F13}" destId="{7386233E-FCEC-4B63-A7EF-E4FF63B25381}" srcOrd="0" destOrd="0" parTransId="{255EBDA6-1282-411E-8F31-D072F088E01D}" sibTransId="{37088FD1-751C-4DF2-94ED-199C25CED068}"/>
    <dgm:cxn modelId="{7CFA54CB-8623-47E8-BF18-E728EA8E7A22}" type="presOf" srcId="{0CBA4532-FEF2-4BC8-B570-6D1D25E58F13}" destId="{F743DB2B-1DF5-49BD-9DD1-DA590573F107}" srcOrd="0" destOrd="0" presId="urn:microsoft.com/office/officeart/2008/layout/LinedList"/>
    <dgm:cxn modelId="{59BE3BE2-CD9A-4917-95D5-88E5D9F1829D}" srcId="{0CBA4532-FEF2-4BC8-B570-6D1D25E58F13}" destId="{5DABC214-A7E4-48F4-927C-FE7FBEF0E24A}" srcOrd="1" destOrd="0" parTransId="{7537F323-4743-4D83-AF4E-852213AE708E}" sibTransId="{2A0653B9-50EB-4A12-A22A-1179E1A900C0}"/>
    <dgm:cxn modelId="{1227D10B-86E4-43A0-B3D7-745A9C2C0069}" type="presParOf" srcId="{F743DB2B-1DF5-49BD-9DD1-DA590573F107}" destId="{AA766EA6-7753-4CC2-B268-784EC55F7A88}" srcOrd="0" destOrd="0" presId="urn:microsoft.com/office/officeart/2008/layout/LinedList"/>
    <dgm:cxn modelId="{74C324AD-C825-4AC0-9C58-8B6D25DF3CF9}" type="presParOf" srcId="{F743DB2B-1DF5-49BD-9DD1-DA590573F107}" destId="{B5E6FA04-DCC5-46AB-AB6C-8D1EF43E6B63}" srcOrd="1" destOrd="0" presId="urn:microsoft.com/office/officeart/2008/layout/LinedList"/>
    <dgm:cxn modelId="{EFC56459-2120-4DC9-BB44-18010FA6FB5A}" type="presParOf" srcId="{B5E6FA04-DCC5-46AB-AB6C-8D1EF43E6B63}" destId="{5E311F5B-2D52-4075-83CC-CA8E35F277E3}" srcOrd="0" destOrd="0" presId="urn:microsoft.com/office/officeart/2008/layout/LinedList"/>
    <dgm:cxn modelId="{AF8DA0F4-FDA9-4367-825E-0C57C739FE79}" type="presParOf" srcId="{B5E6FA04-DCC5-46AB-AB6C-8D1EF43E6B63}" destId="{56D88967-8281-4560-8EF5-724E65EF113C}" srcOrd="1" destOrd="0" presId="urn:microsoft.com/office/officeart/2008/layout/LinedList"/>
    <dgm:cxn modelId="{BAC0AC94-67EC-4EE8-AEDD-6B3F0B50B13B}" type="presParOf" srcId="{F743DB2B-1DF5-49BD-9DD1-DA590573F107}" destId="{26963823-B926-4258-B265-01A2B32AD3C6}" srcOrd="2" destOrd="0" presId="urn:microsoft.com/office/officeart/2008/layout/LinedList"/>
    <dgm:cxn modelId="{9EDAF374-B122-45F8-BA50-D38943801A1A}" type="presParOf" srcId="{F743DB2B-1DF5-49BD-9DD1-DA590573F107}" destId="{96A050D3-AA04-4EE9-968E-862C056C6588}" srcOrd="3" destOrd="0" presId="urn:microsoft.com/office/officeart/2008/layout/LinedList"/>
    <dgm:cxn modelId="{2293ED86-13CC-4CCE-94AE-D8FFE8F67A75}" type="presParOf" srcId="{96A050D3-AA04-4EE9-968E-862C056C6588}" destId="{5A190ED7-79CD-47DE-839E-5BCC5786F8A0}" srcOrd="0" destOrd="0" presId="urn:microsoft.com/office/officeart/2008/layout/LinedList"/>
    <dgm:cxn modelId="{F2A3139D-7F80-4389-90D9-2200DDFA6A89}" type="presParOf" srcId="{96A050D3-AA04-4EE9-968E-862C056C6588}" destId="{E9227918-68BD-4496-8843-056092930683}" srcOrd="1" destOrd="0" presId="urn:microsoft.com/office/officeart/2008/layout/LinedList"/>
    <dgm:cxn modelId="{FB5CBA1E-56EA-45A0-A2AD-5A7CED9AA114}" type="presParOf" srcId="{F743DB2B-1DF5-49BD-9DD1-DA590573F107}" destId="{4DA6DE44-1E3F-4DEF-B347-965E9F8B8789}" srcOrd="4" destOrd="0" presId="urn:microsoft.com/office/officeart/2008/layout/LinedList"/>
    <dgm:cxn modelId="{7243B181-3AB6-4E44-AB06-069FE8720AD5}" type="presParOf" srcId="{F743DB2B-1DF5-49BD-9DD1-DA590573F107}" destId="{64FF6465-7AC1-4575-95BF-A4812241466F}" srcOrd="5" destOrd="0" presId="urn:microsoft.com/office/officeart/2008/layout/LinedList"/>
    <dgm:cxn modelId="{042E7B32-ED61-4A5A-84CA-56EB8D7C6BDA}" type="presParOf" srcId="{64FF6465-7AC1-4575-95BF-A4812241466F}" destId="{BE226346-4573-4AD6-B003-CFB7A43B4F27}" srcOrd="0" destOrd="0" presId="urn:microsoft.com/office/officeart/2008/layout/LinedList"/>
    <dgm:cxn modelId="{80A4062E-FC09-4FAF-B549-13A4EC9DB34E}" type="presParOf" srcId="{64FF6465-7AC1-4575-95BF-A4812241466F}" destId="{C24964A0-3674-4326-8370-5AA48FEAAB1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AD4451-B3C1-4278-866C-EF3196E89740}"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40E6DA2F-2CC9-4142-827D-05B8D759B538}">
      <dgm:prSet/>
      <dgm:spPr/>
      <dgm:t>
        <a:bodyPr/>
        <a:lstStyle/>
        <a:p>
          <a:pPr algn="ctr"/>
          <a:r>
            <a:rPr lang="en-US" dirty="0"/>
            <a:t>Mitigate racial bias in the tools</a:t>
          </a:r>
        </a:p>
      </dgm:t>
    </dgm:pt>
    <dgm:pt modelId="{CF8C203A-B987-4B62-B116-7FFDB48D0A6A}" type="parTrans" cxnId="{EF2E7323-8D22-4CB0-BCC8-AA04AE89DF4F}">
      <dgm:prSet/>
      <dgm:spPr/>
      <dgm:t>
        <a:bodyPr/>
        <a:lstStyle/>
        <a:p>
          <a:endParaRPr lang="en-US"/>
        </a:p>
      </dgm:t>
    </dgm:pt>
    <dgm:pt modelId="{83F9D141-DE7A-4521-AB2E-92C9B7FC4F31}" type="sibTrans" cxnId="{EF2E7323-8D22-4CB0-BCC8-AA04AE89DF4F}">
      <dgm:prSet phldrT="1" phldr="0"/>
      <dgm:spPr/>
      <dgm:t>
        <a:bodyPr/>
        <a:lstStyle/>
        <a:p>
          <a:r>
            <a:rPr lang="en-US"/>
            <a:t>1</a:t>
          </a:r>
        </a:p>
      </dgm:t>
    </dgm:pt>
    <dgm:pt modelId="{E51479A8-31FB-4B29-98E9-1C46A9CDFF35}">
      <dgm:prSet/>
      <dgm:spPr/>
      <dgm:t>
        <a:bodyPr/>
        <a:lstStyle/>
        <a:p>
          <a:pPr algn="ctr"/>
          <a:r>
            <a:rPr lang="en-US" dirty="0"/>
            <a:t>Mitigate racial bias in the process</a:t>
          </a:r>
        </a:p>
      </dgm:t>
    </dgm:pt>
    <dgm:pt modelId="{4997EB6D-3DE2-4331-80B4-C970BD515D73}" type="parTrans" cxnId="{D65CB6ED-6EBF-400E-9382-5EA9EA6880E1}">
      <dgm:prSet/>
      <dgm:spPr/>
      <dgm:t>
        <a:bodyPr/>
        <a:lstStyle/>
        <a:p>
          <a:endParaRPr lang="en-US"/>
        </a:p>
      </dgm:t>
    </dgm:pt>
    <dgm:pt modelId="{5577DA5E-CDD8-458B-B780-EC46983450FE}" type="sibTrans" cxnId="{D65CB6ED-6EBF-400E-9382-5EA9EA6880E1}">
      <dgm:prSet phldrT="2" phldr="0"/>
      <dgm:spPr/>
      <dgm:t>
        <a:bodyPr/>
        <a:lstStyle/>
        <a:p>
          <a:r>
            <a:rPr lang="en-US"/>
            <a:t>2</a:t>
          </a:r>
        </a:p>
      </dgm:t>
    </dgm:pt>
    <dgm:pt modelId="{0E15A09A-1D53-4E8B-B947-A03597312135}">
      <dgm:prSet/>
      <dgm:spPr/>
      <dgm:t>
        <a:bodyPr/>
        <a:lstStyle/>
        <a:p>
          <a:pPr algn="ctr"/>
          <a:r>
            <a:rPr lang="en-US" dirty="0"/>
            <a:t>Mitigate racial bias in the people</a:t>
          </a:r>
        </a:p>
      </dgm:t>
    </dgm:pt>
    <dgm:pt modelId="{669A1AF7-FB04-4253-99DC-5EA356A8A609}" type="parTrans" cxnId="{B0E0C8A5-9B77-4EEB-847B-F002DE634AF5}">
      <dgm:prSet/>
      <dgm:spPr/>
      <dgm:t>
        <a:bodyPr/>
        <a:lstStyle/>
        <a:p>
          <a:endParaRPr lang="en-US"/>
        </a:p>
      </dgm:t>
    </dgm:pt>
    <dgm:pt modelId="{B43589AA-8BD5-4969-8F17-91D2D6F90203}" type="sibTrans" cxnId="{B0E0C8A5-9B77-4EEB-847B-F002DE634AF5}">
      <dgm:prSet phldrT="3" phldr="0"/>
      <dgm:spPr/>
      <dgm:t>
        <a:bodyPr/>
        <a:lstStyle/>
        <a:p>
          <a:r>
            <a:rPr lang="en-US"/>
            <a:t>3</a:t>
          </a:r>
        </a:p>
      </dgm:t>
    </dgm:pt>
    <dgm:pt modelId="{25037CEE-F6C8-4FEB-85B6-57B7AC8B7BCF}" type="pres">
      <dgm:prSet presAssocID="{74AD4451-B3C1-4278-866C-EF3196E89740}" presName="Name0" presStyleCnt="0">
        <dgm:presLayoutVars>
          <dgm:animLvl val="lvl"/>
          <dgm:resizeHandles val="exact"/>
        </dgm:presLayoutVars>
      </dgm:prSet>
      <dgm:spPr/>
    </dgm:pt>
    <dgm:pt modelId="{E15227E3-90DD-491D-A89D-41CBA7F68824}" type="pres">
      <dgm:prSet presAssocID="{40E6DA2F-2CC9-4142-827D-05B8D759B538}" presName="compositeNode" presStyleCnt="0">
        <dgm:presLayoutVars>
          <dgm:bulletEnabled val="1"/>
        </dgm:presLayoutVars>
      </dgm:prSet>
      <dgm:spPr/>
    </dgm:pt>
    <dgm:pt modelId="{ECB7A454-F809-41D7-9F0B-D60B397FBB12}" type="pres">
      <dgm:prSet presAssocID="{40E6DA2F-2CC9-4142-827D-05B8D759B538}" presName="bgRect" presStyleLbl="bgAccFollowNode1" presStyleIdx="0" presStyleCnt="3"/>
      <dgm:spPr/>
    </dgm:pt>
    <dgm:pt modelId="{A0169076-847E-4678-9D36-45FBD76A6280}" type="pres">
      <dgm:prSet presAssocID="{83F9D141-DE7A-4521-AB2E-92C9B7FC4F31}" presName="sibTransNodeCircle" presStyleLbl="alignNode1" presStyleIdx="0" presStyleCnt="6">
        <dgm:presLayoutVars>
          <dgm:chMax val="0"/>
          <dgm:bulletEnabled/>
        </dgm:presLayoutVars>
      </dgm:prSet>
      <dgm:spPr/>
    </dgm:pt>
    <dgm:pt modelId="{F4C05D5B-DB02-4BAB-9249-114A31DCAA52}" type="pres">
      <dgm:prSet presAssocID="{40E6DA2F-2CC9-4142-827D-05B8D759B538}" presName="bottomLine" presStyleLbl="alignNode1" presStyleIdx="1" presStyleCnt="6">
        <dgm:presLayoutVars/>
      </dgm:prSet>
      <dgm:spPr/>
    </dgm:pt>
    <dgm:pt modelId="{603D0CC2-6524-432E-8C8C-CC97B36BADA4}" type="pres">
      <dgm:prSet presAssocID="{40E6DA2F-2CC9-4142-827D-05B8D759B538}" presName="nodeText" presStyleLbl="bgAccFollowNode1" presStyleIdx="0" presStyleCnt="3">
        <dgm:presLayoutVars>
          <dgm:bulletEnabled val="1"/>
        </dgm:presLayoutVars>
      </dgm:prSet>
      <dgm:spPr/>
    </dgm:pt>
    <dgm:pt modelId="{EC509BE3-3636-4B7F-BF86-7063509E009E}" type="pres">
      <dgm:prSet presAssocID="{83F9D141-DE7A-4521-AB2E-92C9B7FC4F31}" presName="sibTrans" presStyleCnt="0"/>
      <dgm:spPr/>
    </dgm:pt>
    <dgm:pt modelId="{AF5BA456-0779-4FC7-BCB3-66B9E23E1FB2}" type="pres">
      <dgm:prSet presAssocID="{E51479A8-31FB-4B29-98E9-1C46A9CDFF35}" presName="compositeNode" presStyleCnt="0">
        <dgm:presLayoutVars>
          <dgm:bulletEnabled val="1"/>
        </dgm:presLayoutVars>
      </dgm:prSet>
      <dgm:spPr/>
    </dgm:pt>
    <dgm:pt modelId="{2065B1C6-7E63-4283-B93A-C3D3F91FED06}" type="pres">
      <dgm:prSet presAssocID="{E51479A8-31FB-4B29-98E9-1C46A9CDFF35}" presName="bgRect" presStyleLbl="bgAccFollowNode1" presStyleIdx="1" presStyleCnt="3"/>
      <dgm:spPr/>
    </dgm:pt>
    <dgm:pt modelId="{25BBC8A9-49AC-462E-AF1B-54A98A27B4D2}" type="pres">
      <dgm:prSet presAssocID="{5577DA5E-CDD8-458B-B780-EC46983450FE}" presName="sibTransNodeCircle" presStyleLbl="alignNode1" presStyleIdx="2" presStyleCnt="6">
        <dgm:presLayoutVars>
          <dgm:chMax val="0"/>
          <dgm:bulletEnabled/>
        </dgm:presLayoutVars>
      </dgm:prSet>
      <dgm:spPr/>
    </dgm:pt>
    <dgm:pt modelId="{B278CD70-116A-4A4F-A13E-B40BEA213716}" type="pres">
      <dgm:prSet presAssocID="{E51479A8-31FB-4B29-98E9-1C46A9CDFF35}" presName="bottomLine" presStyleLbl="alignNode1" presStyleIdx="3" presStyleCnt="6">
        <dgm:presLayoutVars/>
      </dgm:prSet>
      <dgm:spPr/>
    </dgm:pt>
    <dgm:pt modelId="{3B6E2F23-2204-4888-BD08-26D026C5A5F7}" type="pres">
      <dgm:prSet presAssocID="{E51479A8-31FB-4B29-98E9-1C46A9CDFF35}" presName="nodeText" presStyleLbl="bgAccFollowNode1" presStyleIdx="1" presStyleCnt="3">
        <dgm:presLayoutVars>
          <dgm:bulletEnabled val="1"/>
        </dgm:presLayoutVars>
      </dgm:prSet>
      <dgm:spPr/>
    </dgm:pt>
    <dgm:pt modelId="{BA596940-DCE2-4680-98AD-3260D8A49179}" type="pres">
      <dgm:prSet presAssocID="{5577DA5E-CDD8-458B-B780-EC46983450FE}" presName="sibTrans" presStyleCnt="0"/>
      <dgm:spPr/>
    </dgm:pt>
    <dgm:pt modelId="{07FAA31F-2C00-4B30-B3B5-97EFB4F0EE7E}" type="pres">
      <dgm:prSet presAssocID="{0E15A09A-1D53-4E8B-B947-A03597312135}" presName="compositeNode" presStyleCnt="0">
        <dgm:presLayoutVars>
          <dgm:bulletEnabled val="1"/>
        </dgm:presLayoutVars>
      </dgm:prSet>
      <dgm:spPr/>
    </dgm:pt>
    <dgm:pt modelId="{035AAEC8-E9F5-4A7E-AD4B-7AE8193221D7}" type="pres">
      <dgm:prSet presAssocID="{0E15A09A-1D53-4E8B-B947-A03597312135}" presName="bgRect" presStyleLbl="bgAccFollowNode1" presStyleIdx="2" presStyleCnt="3"/>
      <dgm:spPr/>
    </dgm:pt>
    <dgm:pt modelId="{86BB8ACC-F398-42AA-8846-278BA464CB94}" type="pres">
      <dgm:prSet presAssocID="{B43589AA-8BD5-4969-8F17-91D2D6F90203}" presName="sibTransNodeCircle" presStyleLbl="alignNode1" presStyleIdx="4" presStyleCnt="6">
        <dgm:presLayoutVars>
          <dgm:chMax val="0"/>
          <dgm:bulletEnabled/>
        </dgm:presLayoutVars>
      </dgm:prSet>
      <dgm:spPr/>
    </dgm:pt>
    <dgm:pt modelId="{86F93AB4-85ED-4C24-B8E1-F7E7A7B2C40D}" type="pres">
      <dgm:prSet presAssocID="{0E15A09A-1D53-4E8B-B947-A03597312135}" presName="bottomLine" presStyleLbl="alignNode1" presStyleIdx="5" presStyleCnt="6">
        <dgm:presLayoutVars/>
      </dgm:prSet>
      <dgm:spPr/>
    </dgm:pt>
    <dgm:pt modelId="{84AE144E-F6B1-4AB7-91B8-439F688361FF}" type="pres">
      <dgm:prSet presAssocID="{0E15A09A-1D53-4E8B-B947-A03597312135}" presName="nodeText" presStyleLbl="bgAccFollowNode1" presStyleIdx="2" presStyleCnt="3">
        <dgm:presLayoutVars>
          <dgm:bulletEnabled val="1"/>
        </dgm:presLayoutVars>
      </dgm:prSet>
      <dgm:spPr/>
    </dgm:pt>
  </dgm:ptLst>
  <dgm:cxnLst>
    <dgm:cxn modelId="{6F776304-4EB1-4781-9185-6D2DAB0AD4D2}" type="presOf" srcId="{74AD4451-B3C1-4278-866C-EF3196E89740}" destId="{25037CEE-F6C8-4FEB-85B6-57B7AC8B7BCF}" srcOrd="0" destOrd="0" presId="urn:microsoft.com/office/officeart/2016/7/layout/BasicLinearProcessNumbered"/>
    <dgm:cxn modelId="{EF2E7323-8D22-4CB0-BCC8-AA04AE89DF4F}" srcId="{74AD4451-B3C1-4278-866C-EF3196E89740}" destId="{40E6DA2F-2CC9-4142-827D-05B8D759B538}" srcOrd="0" destOrd="0" parTransId="{CF8C203A-B987-4B62-B116-7FFDB48D0A6A}" sibTransId="{83F9D141-DE7A-4521-AB2E-92C9B7FC4F31}"/>
    <dgm:cxn modelId="{5AA47263-C8F4-42B2-8C62-1C27AC98A152}" type="presOf" srcId="{E51479A8-31FB-4B29-98E9-1C46A9CDFF35}" destId="{3B6E2F23-2204-4888-BD08-26D026C5A5F7}" srcOrd="1" destOrd="0" presId="urn:microsoft.com/office/officeart/2016/7/layout/BasicLinearProcessNumbered"/>
    <dgm:cxn modelId="{FE77EC73-FE6A-42B9-BCB1-42C7A3CE8844}" type="presOf" srcId="{0E15A09A-1D53-4E8B-B947-A03597312135}" destId="{84AE144E-F6B1-4AB7-91B8-439F688361FF}" srcOrd="1" destOrd="0" presId="urn:microsoft.com/office/officeart/2016/7/layout/BasicLinearProcessNumbered"/>
    <dgm:cxn modelId="{56F00A7B-16B0-42D7-BBB1-3CFBE4B8AB5C}" type="presOf" srcId="{0E15A09A-1D53-4E8B-B947-A03597312135}" destId="{035AAEC8-E9F5-4A7E-AD4B-7AE8193221D7}" srcOrd="0" destOrd="0" presId="urn:microsoft.com/office/officeart/2016/7/layout/BasicLinearProcessNumbered"/>
    <dgm:cxn modelId="{E38E6286-A7FF-4563-AE25-0B3ED0EFA2F7}" type="presOf" srcId="{83F9D141-DE7A-4521-AB2E-92C9B7FC4F31}" destId="{A0169076-847E-4678-9D36-45FBD76A6280}" srcOrd="0" destOrd="0" presId="urn:microsoft.com/office/officeart/2016/7/layout/BasicLinearProcessNumbered"/>
    <dgm:cxn modelId="{5C096B89-5583-4F90-BC1D-2E98E7CED19A}" type="presOf" srcId="{E51479A8-31FB-4B29-98E9-1C46A9CDFF35}" destId="{2065B1C6-7E63-4283-B93A-C3D3F91FED06}" srcOrd="0" destOrd="0" presId="urn:microsoft.com/office/officeart/2016/7/layout/BasicLinearProcessNumbered"/>
    <dgm:cxn modelId="{B0E0C8A5-9B77-4EEB-847B-F002DE634AF5}" srcId="{74AD4451-B3C1-4278-866C-EF3196E89740}" destId="{0E15A09A-1D53-4E8B-B947-A03597312135}" srcOrd="2" destOrd="0" parTransId="{669A1AF7-FB04-4253-99DC-5EA356A8A609}" sibTransId="{B43589AA-8BD5-4969-8F17-91D2D6F90203}"/>
    <dgm:cxn modelId="{1D7C4DB9-F18A-4EEB-864A-24060D26E1E9}" type="presOf" srcId="{40E6DA2F-2CC9-4142-827D-05B8D759B538}" destId="{603D0CC2-6524-432E-8C8C-CC97B36BADA4}" srcOrd="1" destOrd="0" presId="urn:microsoft.com/office/officeart/2016/7/layout/BasicLinearProcessNumbered"/>
    <dgm:cxn modelId="{3CBFABD8-F830-49E9-866A-B163E5BD58C6}" type="presOf" srcId="{40E6DA2F-2CC9-4142-827D-05B8D759B538}" destId="{ECB7A454-F809-41D7-9F0B-D60B397FBB12}" srcOrd="0" destOrd="0" presId="urn:microsoft.com/office/officeart/2016/7/layout/BasicLinearProcessNumbered"/>
    <dgm:cxn modelId="{19763ADD-4557-4E25-8D52-967AFA1AC9B3}" type="presOf" srcId="{B43589AA-8BD5-4969-8F17-91D2D6F90203}" destId="{86BB8ACC-F398-42AA-8846-278BA464CB94}" srcOrd="0" destOrd="0" presId="urn:microsoft.com/office/officeart/2016/7/layout/BasicLinearProcessNumbered"/>
    <dgm:cxn modelId="{D65CB6ED-6EBF-400E-9382-5EA9EA6880E1}" srcId="{74AD4451-B3C1-4278-866C-EF3196E89740}" destId="{E51479A8-31FB-4B29-98E9-1C46A9CDFF35}" srcOrd="1" destOrd="0" parTransId="{4997EB6D-3DE2-4331-80B4-C970BD515D73}" sibTransId="{5577DA5E-CDD8-458B-B780-EC46983450FE}"/>
    <dgm:cxn modelId="{6E1A16F9-BB9E-4F40-B65C-4DA3BB8C0322}" type="presOf" srcId="{5577DA5E-CDD8-458B-B780-EC46983450FE}" destId="{25BBC8A9-49AC-462E-AF1B-54A98A27B4D2}" srcOrd="0" destOrd="0" presId="urn:microsoft.com/office/officeart/2016/7/layout/BasicLinearProcessNumbered"/>
    <dgm:cxn modelId="{B39609D1-D8B0-4B17-9311-C6589C2966F5}" type="presParOf" srcId="{25037CEE-F6C8-4FEB-85B6-57B7AC8B7BCF}" destId="{E15227E3-90DD-491D-A89D-41CBA7F68824}" srcOrd="0" destOrd="0" presId="urn:microsoft.com/office/officeart/2016/7/layout/BasicLinearProcessNumbered"/>
    <dgm:cxn modelId="{60D65A2B-ECF7-4DAC-A117-AA0F2DF85ABC}" type="presParOf" srcId="{E15227E3-90DD-491D-A89D-41CBA7F68824}" destId="{ECB7A454-F809-41D7-9F0B-D60B397FBB12}" srcOrd="0" destOrd="0" presId="urn:microsoft.com/office/officeart/2016/7/layout/BasicLinearProcessNumbered"/>
    <dgm:cxn modelId="{E1643293-3FFF-40CE-9A01-49A3846F3E5E}" type="presParOf" srcId="{E15227E3-90DD-491D-A89D-41CBA7F68824}" destId="{A0169076-847E-4678-9D36-45FBD76A6280}" srcOrd="1" destOrd="0" presId="urn:microsoft.com/office/officeart/2016/7/layout/BasicLinearProcessNumbered"/>
    <dgm:cxn modelId="{454C4B7F-9A8E-47FE-A5FA-2DDE32BE7334}" type="presParOf" srcId="{E15227E3-90DD-491D-A89D-41CBA7F68824}" destId="{F4C05D5B-DB02-4BAB-9249-114A31DCAA52}" srcOrd="2" destOrd="0" presId="urn:microsoft.com/office/officeart/2016/7/layout/BasicLinearProcessNumbered"/>
    <dgm:cxn modelId="{426D5EEA-B316-4EA2-8D2A-0C5EE25C6F9C}" type="presParOf" srcId="{E15227E3-90DD-491D-A89D-41CBA7F68824}" destId="{603D0CC2-6524-432E-8C8C-CC97B36BADA4}" srcOrd="3" destOrd="0" presId="urn:microsoft.com/office/officeart/2016/7/layout/BasicLinearProcessNumbered"/>
    <dgm:cxn modelId="{4888488C-A25F-4A50-BD19-FD86D324CDEF}" type="presParOf" srcId="{25037CEE-F6C8-4FEB-85B6-57B7AC8B7BCF}" destId="{EC509BE3-3636-4B7F-BF86-7063509E009E}" srcOrd="1" destOrd="0" presId="urn:microsoft.com/office/officeart/2016/7/layout/BasicLinearProcessNumbered"/>
    <dgm:cxn modelId="{FAF389D5-8965-4485-BD7E-8C64DA769470}" type="presParOf" srcId="{25037CEE-F6C8-4FEB-85B6-57B7AC8B7BCF}" destId="{AF5BA456-0779-4FC7-BCB3-66B9E23E1FB2}" srcOrd="2" destOrd="0" presId="urn:microsoft.com/office/officeart/2016/7/layout/BasicLinearProcessNumbered"/>
    <dgm:cxn modelId="{050FCC3A-8BB3-422D-A876-6251F82570AB}" type="presParOf" srcId="{AF5BA456-0779-4FC7-BCB3-66B9E23E1FB2}" destId="{2065B1C6-7E63-4283-B93A-C3D3F91FED06}" srcOrd="0" destOrd="0" presId="urn:microsoft.com/office/officeart/2016/7/layout/BasicLinearProcessNumbered"/>
    <dgm:cxn modelId="{9F6E51C3-F779-4EFE-9393-9DF557694467}" type="presParOf" srcId="{AF5BA456-0779-4FC7-BCB3-66B9E23E1FB2}" destId="{25BBC8A9-49AC-462E-AF1B-54A98A27B4D2}" srcOrd="1" destOrd="0" presId="urn:microsoft.com/office/officeart/2016/7/layout/BasicLinearProcessNumbered"/>
    <dgm:cxn modelId="{AF8F1959-451A-4735-8CA9-5DB844C0306F}" type="presParOf" srcId="{AF5BA456-0779-4FC7-BCB3-66B9E23E1FB2}" destId="{B278CD70-116A-4A4F-A13E-B40BEA213716}" srcOrd="2" destOrd="0" presId="urn:microsoft.com/office/officeart/2016/7/layout/BasicLinearProcessNumbered"/>
    <dgm:cxn modelId="{5FB364AE-27C4-44A6-B268-CB097E095794}" type="presParOf" srcId="{AF5BA456-0779-4FC7-BCB3-66B9E23E1FB2}" destId="{3B6E2F23-2204-4888-BD08-26D026C5A5F7}" srcOrd="3" destOrd="0" presId="urn:microsoft.com/office/officeart/2016/7/layout/BasicLinearProcessNumbered"/>
    <dgm:cxn modelId="{CAB92530-C475-4D29-9F04-F2003AD57716}" type="presParOf" srcId="{25037CEE-F6C8-4FEB-85B6-57B7AC8B7BCF}" destId="{BA596940-DCE2-4680-98AD-3260D8A49179}" srcOrd="3" destOrd="0" presId="urn:microsoft.com/office/officeart/2016/7/layout/BasicLinearProcessNumbered"/>
    <dgm:cxn modelId="{58BBEEE7-4731-46C5-8D06-EE588B3C4184}" type="presParOf" srcId="{25037CEE-F6C8-4FEB-85B6-57B7AC8B7BCF}" destId="{07FAA31F-2C00-4B30-B3B5-97EFB4F0EE7E}" srcOrd="4" destOrd="0" presId="urn:microsoft.com/office/officeart/2016/7/layout/BasicLinearProcessNumbered"/>
    <dgm:cxn modelId="{8AB20C5F-F195-4591-AA0F-ACB2210602C4}" type="presParOf" srcId="{07FAA31F-2C00-4B30-B3B5-97EFB4F0EE7E}" destId="{035AAEC8-E9F5-4A7E-AD4B-7AE8193221D7}" srcOrd="0" destOrd="0" presId="urn:microsoft.com/office/officeart/2016/7/layout/BasicLinearProcessNumbered"/>
    <dgm:cxn modelId="{479684F2-AECB-45C9-BA27-6C76A52FF688}" type="presParOf" srcId="{07FAA31F-2C00-4B30-B3B5-97EFB4F0EE7E}" destId="{86BB8ACC-F398-42AA-8846-278BA464CB94}" srcOrd="1" destOrd="0" presId="urn:microsoft.com/office/officeart/2016/7/layout/BasicLinearProcessNumbered"/>
    <dgm:cxn modelId="{45CE5C5E-0773-4E91-86BA-AE23195575F2}" type="presParOf" srcId="{07FAA31F-2C00-4B30-B3B5-97EFB4F0EE7E}" destId="{86F93AB4-85ED-4C24-B8E1-F7E7A7B2C40D}" srcOrd="2" destOrd="0" presId="urn:microsoft.com/office/officeart/2016/7/layout/BasicLinearProcessNumbered"/>
    <dgm:cxn modelId="{0B7550E0-58B9-4BFA-80D0-4A5F1446C56E}" type="presParOf" srcId="{07FAA31F-2C00-4B30-B3B5-97EFB4F0EE7E}" destId="{84AE144E-F6B1-4AB7-91B8-439F688361F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16B3C-55FE-4C4E-884E-55DBB3A837B7}">
      <dsp:nvSpPr>
        <dsp:cNvPr id="0" name=""/>
        <dsp:cNvSpPr/>
      </dsp:nvSpPr>
      <dsp:spPr>
        <a:xfrm>
          <a:off x="462744" y="767709"/>
          <a:ext cx="1166625" cy="116662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94FE84-B4EC-4B3B-B66D-4BAEE7078253}">
      <dsp:nvSpPr>
        <dsp:cNvPr id="0" name=""/>
        <dsp:cNvSpPr/>
      </dsp:nvSpPr>
      <dsp:spPr>
        <a:xfrm>
          <a:off x="711369" y="1016334"/>
          <a:ext cx="669375" cy="669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26DE8A-FF9E-4D1F-A3A7-5C1EF411B571}">
      <dsp:nvSpPr>
        <dsp:cNvPr id="0" name=""/>
        <dsp:cNvSpPr/>
      </dsp:nvSpPr>
      <dsp:spPr>
        <a:xfrm>
          <a:off x="89806" y="2297709"/>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Pretrial Risk Tools</a:t>
          </a:r>
        </a:p>
      </dsp:txBody>
      <dsp:txXfrm>
        <a:off x="89806" y="2297709"/>
        <a:ext cx="1912500" cy="720000"/>
      </dsp:txXfrm>
    </dsp:sp>
    <dsp:sp modelId="{1C4DFE7A-91FD-49BA-BE21-B3B312E4E74D}">
      <dsp:nvSpPr>
        <dsp:cNvPr id="0" name=""/>
        <dsp:cNvSpPr/>
      </dsp:nvSpPr>
      <dsp:spPr>
        <a:xfrm>
          <a:off x="2709932" y="767709"/>
          <a:ext cx="1166625" cy="116662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703197-0631-45AE-AAC4-92A75CF1CF27}">
      <dsp:nvSpPr>
        <dsp:cNvPr id="0" name=""/>
        <dsp:cNvSpPr/>
      </dsp:nvSpPr>
      <dsp:spPr>
        <a:xfrm>
          <a:off x="2958557" y="1016334"/>
          <a:ext cx="669375" cy="669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4C51FD-BD90-4B15-A09E-5DAA2C76BB6E}">
      <dsp:nvSpPr>
        <dsp:cNvPr id="0" name=""/>
        <dsp:cNvSpPr/>
      </dsp:nvSpPr>
      <dsp:spPr>
        <a:xfrm>
          <a:off x="2336994" y="2297709"/>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Lethality Assessments</a:t>
          </a:r>
        </a:p>
      </dsp:txBody>
      <dsp:txXfrm>
        <a:off x="2336994" y="2297709"/>
        <a:ext cx="1912500" cy="720000"/>
      </dsp:txXfrm>
    </dsp:sp>
    <dsp:sp modelId="{46B5B950-DE2F-4897-8F19-580D41D2C611}">
      <dsp:nvSpPr>
        <dsp:cNvPr id="0" name=""/>
        <dsp:cNvSpPr/>
      </dsp:nvSpPr>
      <dsp:spPr>
        <a:xfrm>
          <a:off x="4957119" y="767709"/>
          <a:ext cx="1166625" cy="116662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023386-1AEC-4623-807C-FF7AAEE35E3C}">
      <dsp:nvSpPr>
        <dsp:cNvPr id="0" name=""/>
        <dsp:cNvSpPr/>
      </dsp:nvSpPr>
      <dsp:spPr>
        <a:xfrm>
          <a:off x="5205744" y="1016334"/>
          <a:ext cx="669375" cy="669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C20A3E-1B89-4B8F-8E79-D60B33FE4EE4}">
      <dsp:nvSpPr>
        <dsp:cNvPr id="0" name=""/>
        <dsp:cNvSpPr/>
      </dsp:nvSpPr>
      <dsp:spPr>
        <a:xfrm>
          <a:off x="4584182" y="2297709"/>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Risk Need Responsivity Tool</a:t>
          </a:r>
        </a:p>
      </dsp:txBody>
      <dsp:txXfrm>
        <a:off x="4584182" y="2297709"/>
        <a:ext cx="191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DF7BF-059A-4829-8B0C-97B2522B2723}">
      <dsp:nvSpPr>
        <dsp:cNvPr id="0" name=""/>
        <dsp:cNvSpPr/>
      </dsp:nvSpPr>
      <dsp:spPr>
        <a:xfrm>
          <a:off x="0" y="549860"/>
          <a:ext cx="6666833" cy="504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3CF7A6B-D262-42C4-99BE-AB3A3C453DE1}">
      <dsp:nvSpPr>
        <dsp:cNvPr id="0" name=""/>
        <dsp:cNvSpPr/>
      </dsp:nvSpPr>
      <dsp:spPr>
        <a:xfrm>
          <a:off x="333341" y="254660"/>
          <a:ext cx="4666783" cy="59039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dirty="0"/>
            <a:t>Most of the debate is around these tools</a:t>
          </a:r>
        </a:p>
      </dsp:txBody>
      <dsp:txXfrm>
        <a:off x="362162" y="283481"/>
        <a:ext cx="4609141" cy="532757"/>
      </dsp:txXfrm>
    </dsp:sp>
    <dsp:sp modelId="{60995796-D6A5-4FBC-B722-6291CAC0269C}">
      <dsp:nvSpPr>
        <dsp:cNvPr id="0" name=""/>
        <dsp:cNvSpPr/>
      </dsp:nvSpPr>
      <dsp:spPr>
        <a:xfrm>
          <a:off x="0" y="1457060"/>
          <a:ext cx="6666833" cy="16695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16560" rIns="517420"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Risk of reoffending</a:t>
          </a:r>
          <a:r>
            <a:rPr lang="en-US" sz="2000" kern="1200" dirty="0">
              <a:latin typeface="Arial Black"/>
            </a:rPr>
            <a:t> </a:t>
          </a:r>
          <a:endParaRPr lang="en-US" sz="2000" kern="1200" dirty="0"/>
        </a:p>
        <a:p>
          <a:pPr marL="228600" lvl="1" indent="-228600" algn="l" defTabSz="889000" rtl="0">
            <a:lnSpc>
              <a:spcPct val="90000"/>
            </a:lnSpc>
            <a:spcBef>
              <a:spcPct val="0"/>
            </a:spcBef>
            <a:spcAft>
              <a:spcPct val="15000"/>
            </a:spcAft>
            <a:buChar char="•"/>
          </a:pPr>
          <a:r>
            <a:rPr lang="en-US" sz="2000" kern="1200" dirty="0"/>
            <a:t>Risk of committing new violent offense</a:t>
          </a:r>
          <a:r>
            <a:rPr lang="en-US" sz="2000" kern="1200" dirty="0">
              <a:latin typeface="Arial Black"/>
            </a:rPr>
            <a:t> </a:t>
          </a:r>
          <a:endParaRPr lang="en-US" sz="2000" kern="1200" dirty="0"/>
        </a:p>
        <a:p>
          <a:pPr marL="228600" lvl="1" indent="-228600" algn="l" defTabSz="889000">
            <a:lnSpc>
              <a:spcPct val="90000"/>
            </a:lnSpc>
            <a:spcBef>
              <a:spcPct val="0"/>
            </a:spcBef>
            <a:spcAft>
              <a:spcPct val="15000"/>
            </a:spcAft>
            <a:buChar char="•"/>
          </a:pPr>
          <a:r>
            <a:rPr lang="en-US" sz="2000" kern="1200" dirty="0"/>
            <a:t>Risk of failure to appear</a:t>
          </a:r>
        </a:p>
      </dsp:txBody>
      <dsp:txXfrm>
        <a:off x="0" y="1457060"/>
        <a:ext cx="6666833" cy="1669500"/>
      </dsp:txXfrm>
    </dsp:sp>
    <dsp:sp modelId="{358DA7F4-4E23-4C04-8896-8BD2E785388E}">
      <dsp:nvSpPr>
        <dsp:cNvPr id="0" name=""/>
        <dsp:cNvSpPr/>
      </dsp:nvSpPr>
      <dsp:spPr>
        <a:xfrm>
          <a:off x="333341" y="1161860"/>
          <a:ext cx="4666783" cy="59039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rtl="0">
            <a:lnSpc>
              <a:spcPct val="90000"/>
            </a:lnSpc>
            <a:spcBef>
              <a:spcPct val="0"/>
            </a:spcBef>
            <a:spcAft>
              <a:spcPct val="35000"/>
            </a:spcAft>
            <a:buNone/>
          </a:pPr>
          <a:r>
            <a:rPr lang="en-US" sz="2000" kern="1200" dirty="0"/>
            <a:t>Measure:</a:t>
          </a:r>
          <a:r>
            <a:rPr lang="en-US" sz="2000" kern="1200" dirty="0">
              <a:latin typeface="Arial Black"/>
            </a:rPr>
            <a:t> </a:t>
          </a:r>
          <a:endParaRPr lang="en-US" sz="2000" kern="1200" dirty="0"/>
        </a:p>
      </dsp:txBody>
      <dsp:txXfrm>
        <a:off x="362162" y="1190681"/>
        <a:ext cx="4609141" cy="532757"/>
      </dsp:txXfrm>
    </dsp:sp>
    <dsp:sp modelId="{E186D464-BE12-4B35-81E4-180369BCDF58}">
      <dsp:nvSpPr>
        <dsp:cNvPr id="0" name=""/>
        <dsp:cNvSpPr/>
      </dsp:nvSpPr>
      <dsp:spPr>
        <a:xfrm>
          <a:off x="0" y="3529760"/>
          <a:ext cx="6666833" cy="16695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16560" rIns="51742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Pretrial release</a:t>
          </a:r>
        </a:p>
        <a:p>
          <a:pPr marL="228600" lvl="1" indent="-228600" algn="l" defTabSz="889000">
            <a:lnSpc>
              <a:spcPct val="90000"/>
            </a:lnSpc>
            <a:spcBef>
              <a:spcPct val="0"/>
            </a:spcBef>
            <a:spcAft>
              <a:spcPct val="15000"/>
            </a:spcAft>
            <a:buChar char="•"/>
          </a:pPr>
          <a:r>
            <a:rPr lang="en-US" sz="2000" kern="1200" dirty="0"/>
            <a:t>Intensity of pretrial supervision</a:t>
          </a:r>
        </a:p>
        <a:p>
          <a:pPr marL="228600" lvl="1" indent="-228600" algn="l" defTabSz="889000">
            <a:lnSpc>
              <a:spcPct val="90000"/>
            </a:lnSpc>
            <a:spcBef>
              <a:spcPct val="0"/>
            </a:spcBef>
            <a:spcAft>
              <a:spcPct val="15000"/>
            </a:spcAft>
            <a:buChar char="•"/>
          </a:pPr>
          <a:r>
            <a:rPr lang="en-US" sz="2000" kern="1200" dirty="0"/>
            <a:t>Bail setting</a:t>
          </a:r>
        </a:p>
      </dsp:txBody>
      <dsp:txXfrm>
        <a:off x="0" y="3529760"/>
        <a:ext cx="6666833" cy="1669500"/>
      </dsp:txXfrm>
    </dsp:sp>
    <dsp:sp modelId="{35ABFB60-5E08-4574-A701-D80B53143129}">
      <dsp:nvSpPr>
        <dsp:cNvPr id="0" name=""/>
        <dsp:cNvSpPr/>
      </dsp:nvSpPr>
      <dsp:spPr>
        <a:xfrm>
          <a:off x="333341" y="3234560"/>
          <a:ext cx="4666783" cy="59039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dirty="0"/>
            <a:t>Use can affect:</a:t>
          </a:r>
        </a:p>
      </dsp:txBody>
      <dsp:txXfrm>
        <a:off x="362162" y="3263381"/>
        <a:ext cx="4609141" cy="532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8A6B7-95AE-4F8E-B686-FFA9F6D0C35F}">
      <dsp:nvSpPr>
        <dsp:cNvPr id="0" name=""/>
        <dsp:cNvSpPr/>
      </dsp:nvSpPr>
      <dsp:spPr>
        <a:xfrm>
          <a:off x="0" y="181092"/>
          <a:ext cx="6489509" cy="7265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Drug Treatment Programs</a:t>
          </a:r>
        </a:p>
      </dsp:txBody>
      <dsp:txXfrm>
        <a:off x="35468" y="216560"/>
        <a:ext cx="6418573" cy="655634"/>
      </dsp:txXfrm>
    </dsp:sp>
    <dsp:sp modelId="{057265AB-ED27-4559-A014-147D4337802D}">
      <dsp:nvSpPr>
        <dsp:cNvPr id="0" name=""/>
        <dsp:cNvSpPr/>
      </dsp:nvSpPr>
      <dsp:spPr>
        <a:xfrm>
          <a:off x="0" y="907662"/>
          <a:ext cx="6489509" cy="190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Review of 400 drug court participants in NYC</a:t>
          </a:r>
        </a:p>
        <a:p>
          <a:pPr marL="228600" lvl="1" indent="-228600" algn="l" defTabSz="933450">
            <a:lnSpc>
              <a:spcPct val="90000"/>
            </a:lnSpc>
            <a:spcBef>
              <a:spcPct val="0"/>
            </a:spcBef>
            <a:spcAft>
              <a:spcPct val="20000"/>
            </a:spcAft>
            <a:buChar char="•"/>
          </a:pPr>
          <a:r>
            <a:rPr lang="en-US" sz="2100" kern="1200" dirty="0"/>
            <a:t>Placement of low-risk drug court participants in long-term residential treatment doubled their likelihood of re-arrest over a two-year follow up period. </a:t>
          </a:r>
        </a:p>
      </dsp:txBody>
      <dsp:txXfrm>
        <a:off x="0" y="907662"/>
        <a:ext cx="6489509" cy="1900260"/>
      </dsp:txXfrm>
    </dsp:sp>
    <dsp:sp modelId="{28F8438D-405F-4683-926F-33FCD06FAA59}">
      <dsp:nvSpPr>
        <dsp:cNvPr id="0" name=""/>
        <dsp:cNvSpPr/>
      </dsp:nvSpPr>
      <dsp:spPr>
        <a:xfrm>
          <a:off x="0" y="2807923"/>
          <a:ext cx="6489509" cy="726570"/>
        </a:xfrm>
        <a:prstGeom prst="roundRect">
          <a:avLst/>
        </a:prstGeom>
        <a:solidFill>
          <a:schemeClr val="accent5">
            <a:hueOff val="11134206"/>
            <a:satOff val="24726"/>
            <a:lumOff val="-3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Pretrial Alternatives to Detention</a:t>
          </a:r>
        </a:p>
      </dsp:txBody>
      <dsp:txXfrm>
        <a:off x="35468" y="2843391"/>
        <a:ext cx="6418573" cy="655634"/>
      </dsp:txXfrm>
    </dsp:sp>
    <dsp:sp modelId="{B439A0A7-59A7-41DD-B3DD-B14A4B586E56}">
      <dsp:nvSpPr>
        <dsp:cNvPr id="0" name=""/>
        <dsp:cNvSpPr/>
      </dsp:nvSpPr>
      <dsp:spPr>
        <a:xfrm>
          <a:off x="0" y="3534493"/>
          <a:ext cx="6489509" cy="153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Review of federal criminal offenses from 2001-2007</a:t>
          </a:r>
        </a:p>
        <a:p>
          <a:pPr marL="228600" lvl="1" indent="-228600" algn="l" defTabSz="933450">
            <a:lnSpc>
              <a:spcPct val="90000"/>
            </a:lnSpc>
            <a:spcBef>
              <a:spcPct val="0"/>
            </a:spcBef>
            <a:spcAft>
              <a:spcPct val="20000"/>
            </a:spcAft>
            <a:buChar char="•"/>
          </a:pPr>
          <a:r>
            <a:rPr lang="en-US" sz="2100" i="0" kern="1200" dirty="0"/>
            <a:t>Lower risk defendants were MORE likely to result in pretrial failure than high-risk defendants. Defendants were over supervised. </a:t>
          </a:r>
        </a:p>
      </dsp:txBody>
      <dsp:txXfrm>
        <a:off x="0" y="3534493"/>
        <a:ext cx="6489509" cy="15369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7FC51-4C1C-40EC-BC0B-3F8090A36AE9}">
      <dsp:nvSpPr>
        <dsp:cNvPr id="0" name=""/>
        <dsp:cNvSpPr/>
      </dsp:nvSpPr>
      <dsp:spPr>
        <a:xfrm>
          <a:off x="0" y="527045"/>
          <a:ext cx="6666833" cy="882787"/>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100000"/>
            </a:lnSpc>
            <a:spcBef>
              <a:spcPct val="0"/>
            </a:spcBef>
            <a:spcAft>
              <a:spcPct val="15000"/>
            </a:spcAft>
            <a:buChar char="•"/>
          </a:pPr>
          <a:r>
            <a:rPr lang="en-US" sz="1900" kern="1200"/>
            <a:t>Higher intensity interventions</a:t>
          </a:r>
        </a:p>
      </dsp:txBody>
      <dsp:txXfrm>
        <a:off x="0" y="527045"/>
        <a:ext cx="6666833" cy="882787"/>
      </dsp:txXfrm>
    </dsp:sp>
    <dsp:sp modelId="{275ED46E-F503-4AE3-B890-858BBDACB7AD}">
      <dsp:nvSpPr>
        <dsp:cNvPr id="0" name=""/>
        <dsp:cNvSpPr/>
      </dsp:nvSpPr>
      <dsp:spPr>
        <a:xfrm>
          <a:off x="333341" y="246605"/>
          <a:ext cx="4666783" cy="5608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100000"/>
            </a:lnSpc>
            <a:spcBef>
              <a:spcPct val="0"/>
            </a:spcBef>
            <a:spcAft>
              <a:spcPct val="35000"/>
            </a:spcAft>
            <a:buNone/>
          </a:pPr>
          <a:r>
            <a:rPr lang="en-US" sz="1900" kern="1200"/>
            <a:t>High Risk/High Need</a:t>
          </a:r>
        </a:p>
      </dsp:txBody>
      <dsp:txXfrm>
        <a:off x="360721" y="273985"/>
        <a:ext cx="4612023" cy="506119"/>
      </dsp:txXfrm>
    </dsp:sp>
    <dsp:sp modelId="{F8E213D4-647D-4DFF-918E-0FB198FF8F94}">
      <dsp:nvSpPr>
        <dsp:cNvPr id="0" name=""/>
        <dsp:cNvSpPr/>
      </dsp:nvSpPr>
      <dsp:spPr>
        <a:xfrm>
          <a:off x="0" y="1792872"/>
          <a:ext cx="6666833" cy="882787"/>
        </a:xfrm>
        <a:prstGeom prst="rect">
          <a:avLst/>
        </a:prstGeom>
        <a:solidFill>
          <a:schemeClr val="lt1">
            <a:alpha val="90000"/>
            <a:hueOff val="0"/>
            <a:satOff val="0"/>
            <a:lumOff val="0"/>
            <a:alphaOff val="0"/>
          </a:schemeClr>
        </a:solidFill>
        <a:ln w="6350" cap="flat" cmpd="sng" algn="ctr">
          <a:solidFill>
            <a:schemeClr val="accent2">
              <a:hueOff val="4316146"/>
              <a:satOff val="667"/>
              <a:lumOff val="26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100000"/>
            </a:lnSpc>
            <a:spcBef>
              <a:spcPct val="0"/>
            </a:spcBef>
            <a:spcAft>
              <a:spcPct val="15000"/>
            </a:spcAft>
            <a:buChar char="•"/>
          </a:pPr>
          <a:r>
            <a:rPr lang="en-US" sz="1900" kern="1200"/>
            <a:t>Address criminogenic thinking and behavior</a:t>
          </a:r>
        </a:p>
      </dsp:txBody>
      <dsp:txXfrm>
        <a:off x="0" y="1792872"/>
        <a:ext cx="6666833" cy="882787"/>
      </dsp:txXfrm>
    </dsp:sp>
    <dsp:sp modelId="{9920F22E-EC06-4C25-85F7-E9354B3DD791}">
      <dsp:nvSpPr>
        <dsp:cNvPr id="0" name=""/>
        <dsp:cNvSpPr/>
      </dsp:nvSpPr>
      <dsp:spPr>
        <a:xfrm>
          <a:off x="333341" y="1512432"/>
          <a:ext cx="4666783" cy="560879"/>
        </a:xfrm>
        <a:prstGeom prst="roundRect">
          <a:avLst/>
        </a:prstGeom>
        <a:gradFill rotWithShape="0">
          <a:gsLst>
            <a:gs pos="0">
              <a:schemeClr val="accent2">
                <a:hueOff val="4316146"/>
                <a:satOff val="667"/>
                <a:lumOff val="2615"/>
                <a:alphaOff val="0"/>
                <a:satMod val="103000"/>
                <a:lumMod val="102000"/>
                <a:tint val="94000"/>
              </a:schemeClr>
            </a:gs>
            <a:gs pos="50000">
              <a:schemeClr val="accent2">
                <a:hueOff val="4316146"/>
                <a:satOff val="667"/>
                <a:lumOff val="2615"/>
                <a:alphaOff val="0"/>
                <a:satMod val="110000"/>
                <a:lumMod val="100000"/>
                <a:shade val="100000"/>
              </a:schemeClr>
            </a:gs>
            <a:gs pos="100000">
              <a:schemeClr val="accent2">
                <a:hueOff val="4316146"/>
                <a:satOff val="667"/>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100000"/>
            </a:lnSpc>
            <a:spcBef>
              <a:spcPct val="0"/>
            </a:spcBef>
            <a:spcAft>
              <a:spcPct val="35000"/>
            </a:spcAft>
            <a:buNone/>
          </a:pPr>
          <a:r>
            <a:rPr lang="en-US" sz="1900" kern="1200"/>
            <a:t>High Risk/Low Need</a:t>
          </a:r>
        </a:p>
      </dsp:txBody>
      <dsp:txXfrm>
        <a:off x="360721" y="1539812"/>
        <a:ext cx="4612023" cy="506119"/>
      </dsp:txXfrm>
    </dsp:sp>
    <dsp:sp modelId="{7DC4EA86-2426-4A1D-9E62-0F82F71BE091}">
      <dsp:nvSpPr>
        <dsp:cNvPr id="0" name=""/>
        <dsp:cNvSpPr/>
      </dsp:nvSpPr>
      <dsp:spPr>
        <a:xfrm>
          <a:off x="0" y="3058700"/>
          <a:ext cx="6666833" cy="882787"/>
        </a:xfrm>
        <a:prstGeom prst="rect">
          <a:avLst/>
        </a:prstGeom>
        <a:solidFill>
          <a:schemeClr val="lt1">
            <a:alpha val="90000"/>
            <a:hueOff val="0"/>
            <a:satOff val="0"/>
            <a:lumOff val="0"/>
            <a:alphaOff val="0"/>
          </a:schemeClr>
        </a:solidFill>
        <a:ln w="6350" cap="flat" cmpd="sng" algn="ctr">
          <a:solidFill>
            <a:schemeClr val="accent2">
              <a:hueOff val="8632292"/>
              <a:satOff val="1335"/>
              <a:lumOff val="522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100000"/>
            </a:lnSpc>
            <a:spcBef>
              <a:spcPct val="0"/>
            </a:spcBef>
            <a:spcAft>
              <a:spcPct val="15000"/>
            </a:spcAft>
            <a:buChar char="•"/>
          </a:pPr>
          <a:r>
            <a:rPr lang="en-US" sz="1900" kern="1200"/>
            <a:t>BREIF Intervention and voluntary referral to services</a:t>
          </a:r>
        </a:p>
      </dsp:txBody>
      <dsp:txXfrm>
        <a:off x="0" y="3058700"/>
        <a:ext cx="6666833" cy="882787"/>
      </dsp:txXfrm>
    </dsp:sp>
    <dsp:sp modelId="{950D1ACA-6CDC-4492-93FD-0CDE6B178C49}">
      <dsp:nvSpPr>
        <dsp:cNvPr id="0" name=""/>
        <dsp:cNvSpPr/>
      </dsp:nvSpPr>
      <dsp:spPr>
        <a:xfrm>
          <a:off x="333341" y="2778260"/>
          <a:ext cx="4666783" cy="560879"/>
        </a:xfrm>
        <a:prstGeom prst="roundRect">
          <a:avLst/>
        </a:prstGeom>
        <a:gradFill rotWithShape="0">
          <a:gsLst>
            <a:gs pos="0">
              <a:schemeClr val="accent2">
                <a:hueOff val="8632292"/>
                <a:satOff val="1335"/>
                <a:lumOff val="5229"/>
                <a:alphaOff val="0"/>
                <a:satMod val="103000"/>
                <a:lumMod val="102000"/>
                <a:tint val="94000"/>
              </a:schemeClr>
            </a:gs>
            <a:gs pos="50000">
              <a:schemeClr val="accent2">
                <a:hueOff val="8632292"/>
                <a:satOff val="1335"/>
                <a:lumOff val="5229"/>
                <a:alphaOff val="0"/>
                <a:satMod val="110000"/>
                <a:lumMod val="100000"/>
                <a:shade val="100000"/>
              </a:schemeClr>
            </a:gs>
            <a:gs pos="100000">
              <a:schemeClr val="accent2">
                <a:hueOff val="8632292"/>
                <a:satOff val="1335"/>
                <a:lumOff val="52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100000"/>
            </a:lnSpc>
            <a:spcBef>
              <a:spcPct val="0"/>
            </a:spcBef>
            <a:spcAft>
              <a:spcPct val="35000"/>
            </a:spcAft>
            <a:buNone/>
          </a:pPr>
          <a:r>
            <a:rPr lang="en-US" sz="1900" kern="1200"/>
            <a:t>Low Risk/High Need</a:t>
          </a:r>
        </a:p>
      </dsp:txBody>
      <dsp:txXfrm>
        <a:off x="360721" y="2805640"/>
        <a:ext cx="4612023" cy="506119"/>
      </dsp:txXfrm>
    </dsp:sp>
    <dsp:sp modelId="{B9D898CC-5E7B-4ECE-B9D4-EEE8DCB2F1C8}">
      <dsp:nvSpPr>
        <dsp:cNvPr id="0" name=""/>
        <dsp:cNvSpPr/>
      </dsp:nvSpPr>
      <dsp:spPr>
        <a:xfrm>
          <a:off x="0" y="4324527"/>
          <a:ext cx="6666833" cy="882787"/>
        </a:xfrm>
        <a:prstGeom prst="rect">
          <a:avLst/>
        </a:prstGeom>
        <a:solidFill>
          <a:schemeClr val="lt1">
            <a:alpha val="90000"/>
            <a:hueOff val="0"/>
            <a:satOff val="0"/>
            <a:lumOff val="0"/>
            <a:alphaOff val="0"/>
          </a:schemeClr>
        </a:solidFill>
        <a:ln w="6350" cap="flat" cmpd="sng" algn="ctr">
          <a:solidFill>
            <a:schemeClr val="accent2">
              <a:hueOff val="12948438"/>
              <a:satOff val="2002"/>
              <a:lumOff val="78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100000"/>
            </a:lnSpc>
            <a:spcBef>
              <a:spcPct val="0"/>
            </a:spcBef>
            <a:spcAft>
              <a:spcPct val="15000"/>
            </a:spcAft>
            <a:buChar char="•"/>
          </a:pPr>
          <a:r>
            <a:rPr lang="en-US" sz="1900" kern="1200" dirty="0" err="1"/>
            <a:t>OFF-Ramp</a:t>
          </a:r>
          <a:endParaRPr lang="en-US" sz="1900" kern="1200" dirty="0"/>
        </a:p>
      </dsp:txBody>
      <dsp:txXfrm>
        <a:off x="0" y="4324527"/>
        <a:ext cx="6666833" cy="882787"/>
      </dsp:txXfrm>
    </dsp:sp>
    <dsp:sp modelId="{81911586-E0C9-4692-8C59-A6D010EF07E0}">
      <dsp:nvSpPr>
        <dsp:cNvPr id="0" name=""/>
        <dsp:cNvSpPr/>
      </dsp:nvSpPr>
      <dsp:spPr>
        <a:xfrm>
          <a:off x="333341" y="4044087"/>
          <a:ext cx="4666783" cy="560879"/>
        </a:xfrm>
        <a:prstGeom prst="roundRect">
          <a:avLst/>
        </a:prstGeom>
        <a:gradFill rotWithShape="0">
          <a:gsLst>
            <a:gs pos="0">
              <a:schemeClr val="accent2">
                <a:hueOff val="12948438"/>
                <a:satOff val="2002"/>
                <a:lumOff val="7844"/>
                <a:alphaOff val="0"/>
                <a:satMod val="103000"/>
                <a:lumMod val="102000"/>
                <a:tint val="94000"/>
              </a:schemeClr>
            </a:gs>
            <a:gs pos="50000">
              <a:schemeClr val="accent2">
                <a:hueOff val="12948438"/>
                <a:satOff val="2002"/>
                <a:lumOff val="7844"/>
                <a:alphaOff val="0"/>
                <a:satMod val="110000"/>
                <a:lumMod val="100000"/>
                <a:shade val="100000"/>
              </a:schemeClr>
            </a:gs>
            <a:gs pos="100000">
              <a:schemeClr val="accent2">
                <a:hueOff val="12948438"/>
                <a:satOff val="2002"/>
                <a:lumOff val="7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100000"/>
            </a:lnSpc>
            <a:spcBef>
              <a:spcPct val="0"/>
            </a:spcBef>
            <a:spcAft>
              <a:spcPct val="35000"/>
            </a:spcAft>
            <a:buNone/>
          </a:pPr>
          <a:r>
            <a:rPr lang="en-US" sz="1900" kern="1200"/>
            <a:t>Low Risk/Low Need</a:t>
          </a:r>
        </a:p>
      </dsp:txBody>
      <dsp:txXfrm>
        <a:off x="360721" y="4071467"/>
        <a:ext cx="4612023" cy="506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D1F98-2F6A-4631-BAFB-BBBA50269745}">
      <dsp:nvSpPr>
        <dsp:cNvPr id="0" name=""/>
        <dsp:cNvSpPr/>
      </dsp:nvSpPr>
      <dsp:spPr>
        <a:xfrm>
          <a:off x="2401503" y="73796"/>
          <a:ext cx="3542230" cy="35422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accent6"/>
              </a:solidFill>
            </a:rPr>
            <a:t>Recidivism</a:t>
          </a:r>
        </a:p>
      </dsp:txBody>
      <dsp:txXfrm>
        <a:off x="2873800" y="693686"/>
        <a:ext cx="2597635" cy="1594003"/>
      </dsp:txXfrm>
    </dsp:sp>
    <dsp:sp modelId="{9DF0018C-8FE3-47DE-8D61-3FC52067B40C}">
      <dsp:nvSpPr>
        <dsp:cNvPr id="0" name=""/>
        <dsp:cNvSpPr/>
      </dsp:nvSpPr>
      <dsp:spPr>
        <a:xfrm>
          <a:off x="2386991" y="2355453"/>
          <a:ext cx="3542230" cy="35422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accent6"/>
              </a:solidFill>
            </a:rPr>
            <a:t>Peers and Social Networks</a:t>
          </a:r>
        </a:p>
      </dsp:txBody>
      <dsp:txXfrm>
        <a:off x="3470324" y="3270529"/>
        <a:ext cx="2125338" cy="1948226"/>
      </dsp:txXfrm>
    </dsp:sp>
    <dsp:sp modelId="{91A6AB08-C065-4C09-BA0B-9655F4D0A713}">
      <dsp:nvSpPr>
        <dsp:cNvPr id="0" name=""/>
        <dsp:cNvSpPr/>
      </dsp:nvSpPr>
      <dsp:spPr>
        <a:xfrm>
          <a:off x="1385473" y="1256441"/>
          <a:ext cx="3542230" cy="35422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accent6"/>
              </a:solidFill>
            </a:rPr>
            <a:t>Race</a:t>
          </a:r>
        </a:p>
      </dsp:txBody>
      <dsp:txXfrm>
        <a:off x="1719033" y="2171517"/>
        <a:ext cx="2125338" cy="19482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66166-1EF3-4350-8ABC-AC5E6B8BE7CB}">
      <dsp:nvSpPr>
        <dsp:cNvPr id="0" name=""/>
        <dsp:cNvSpPr/>
      </dsp:nvSpPr>
      <dsp:spPr>
        <a:xfrm>
          <a:off x="0" y="494473"/>
          <a:ext cx="6111297" cy="173249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4305" tIns="458216" rIns="47430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The tool is equally accurate in its classification of different racial &amp; ethnic groups.</a:t>
          </a:r>
        </a:p>
      </dsp:txBody>
      <dsp:txXfrm>
        <a:off x="0" y="494473"/>
        <a:ext cx="6111297" cy="1732499"/>
      </dsp:txXfrm>
    </dsp:sp>
    <dsp:sp modelId="{4B3D06C7-3DD8-4F67-9F2A-3E9D6F650965}">
      <dsp:nvSpPr>
        <dsp:cNvPr id="0" name=""/>
        <dsp:cNvSpPr/>
      </dsp:nvSpPr>
      <dsp:spPr>
        <a:xfrm>
          <a:off x="305564" y="169753"/>
          <a:ext cx="4277907" cy="6494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695" tIns="0" rIns="161695" bIns="0" numCol="1" spcCol="1270" anchor="ctr" anchorCtr="0">
          <a:noAutofit/>
        </a:bodyPr>
        <a:lstStyle/>
        <a:p>
          <a:pPr marL="0" lvl="0" indent="0" algn="l" defTabSz="977900">
            <a:lnSpc>
              <a:spcPct val="90000"/>
            </a:lnSpc>
            <a:spcBef>
              <a:spcPct val="0"/>
            </a:spcBef>
            <a:spcAft>
              <a:spcPct val="35000"/>
            </a:spcAft>
            <a:buNone/>
          </a:pPr>
          <a:r>
            <a:rPr lang="en-US" sz="2200" kern="1200"/>
            <a:t>Predictive equity:</a:t>
          </a:r>
        </a:p>
      </dsp:txBody>
      <dsp:txXfrm>
        <a:off x="337267" y="201456"/>
        <a:ext cx="4214501" cy="586034"/>
      </dsp:txXfrm>
    </dsp:sp>
    <dsp:sp modelId="{DE3CB981-05D4-44A5-AA3A-6BFE4C572C51}">
      <dsp:nvSpPr>
        <dsp:cNvPr id="0" name=""/>
        <dsp:cNvSpPr/>
      </dsp:nvSpPr>
      <dsp:spPr>
        <a:xfrm>
          <a:off x="0" y="2670493"/>
          <a:ext cx="6111297" cy="173249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4305" tIns="458216" rIns="47430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On average, different groups are similar in terms of risk scores, categories &amp; underlying factors.</a:t>
          </a:r>
        </a:p>
      </dsp:txBody>
      <dsp:txXfrm>
        <a:off x="0" y="2670493"/>
        <a:ext cx="6111297" cy="1732499"/>
      </dsp:txXfrm>
    </dsp:sp>
    <dsp:sp modelId="{320E5936-2E27-432C-9786-C1D14DDE2814}">
      <dsp:nvSpPr>
        <dsp:cNvPr id="0" name=""/>
        <dsp:cNvSpPr/>
      </dsp:nvSpPr>
      <dsp:spPr>
        <a:xfrm>
          <a:off x="305564" y="2345773"/>
          <a:ext cx="4277907" cy="6494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695" tIns="0" rIns="161695" bIns="0" numCol="1" spcCol="1270" anchor="ctr" anchorCtr="0">
          <a:noAutofit/>
        </a:bodyPr>
        <a:lstStyle/>
        <a:p>
          <a:pPr marL="0" lvl="0" indent="0" algn="l" defTabSz="977900">
            <a:lnSpc>
              <a:spcPct val="90000"/>
            </a:lnSpc>
            <a:spcBef>
              <a:spcPct val="0"/>
            </a:spcBef>
            <a:spcAft>
              <a:spcPct val="35000"/>
            </a:spcAft>
            <a:buNone/>
          </a:pPr>
          <a:r>
            <a:rPr lang="en-US" sz="2200" kern="1200"/>
            <a:t>Minimized impact on disparities:</a:t>
          </a:r>
        </a:p>
      </dsp:txBody>
      <dsp:txXfrm>
        <a:off x="337267" y="2377476"/>
        <a:ext cx="4214501"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66EA6-7753-4CC2-B268-784EC55F7A88}">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E311F5B-2D52-4075-83CC-CA8E35F277E3}">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US" sz="5600" kern="1200"/>
            <a:t>Pretrial</a:t>
          </a:r>
        </a:p>
      </dsp:txBody>
      <dsp:txXfrm>
        <a:off x="0" y="2663"/>
        <a:ext cx="6666833" cy="1816197"/>
      </dsp:txXfrm>
    </dsp:sp>
    <dsp:sp modelId="{26963823-B926-4258-B265-01A2B32AD3C6}">
      <dsp:nvSpPr>
        <dsp:cNvPr id="0" name=""/>
        <dsp:cNvSpPr/>
      </dsp:nvSpPr>
      <dsp:spPr>
        <a:xfrm>
          <a:off x="0" y="1818861"/>
          <a:ext cx="6666833" cy="0"/>
        </a:xfrm>
        <a:prstGeom prst="line">
          <a:avLst/>
        </a:prstGeom>
        <a:gradFill rotWithShape="0">
          <a:gsLst>
            <a:gs pos="0">
              <a:schemeClr val="accent2">
                <a:hueOff val="6474219"/>
                <a:satOff val="1001"/>
                <a:lumOff val="3922"/>
                <a:alphaOff val="0"/>
                <a:satMod val="103000"/>
                <a:lumMod val="102000"/>
                <a:tint val="94000"/>
              </a:schemeClr>
            </a:gs>
            <a:gs pos="50000">
              <a:schemeClr val="accent2">
                <a:hueOff val="6474219"/>
                <a:satOff val="1001"/>
                <a:lumOff val="3922"/>
                <a:alphaOff val="0"/>
                <a:satMod val="110000"/>
                <a:lumMod val="100000"/>
                <a:shade val="100000"/>
              </a:schemeClr>
            </a:gs>
            <a:gs pos="100000">
              <a:schemeClr val="accent2">
                <a:hueOff val="6474219"/>
                <a:satOff val="1001"/>
                <a:lumOff val="3922"/>
                <a:alphaOff val="0"/>
                <a:lumMod val="99000"/>
                <a:satMod val="120000"/>
                <a:shade val="78000"/>
              </a:schemeClr>
            </a:gs>
          </a:gsLst>
          <a:lin ang="5400000" scaled="0"/>
        </a:gradFill>
        <a:ln w="6350" cap="flat" cmpd="sng" algn="ctr">
          <a:solidFill>
            <a:schemeClr val="accent2">
              <a:hueOff val="6474219"/>
              <a:satOff val="1001"/>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A190ED7-79CD-47DE-839E-5BCC5786F8A0}">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US" sz="5600" kern="1200"/>
            <a:t>Diversion/Treatment</a:t>
          </a:r>
        </a:p>
      </dsp:txBody>
      <dsp:txXfrm>
        <a:off x="0" y="1818861"/>
        <a:ext cx="6666833" cy="1816197"/>
      </dsp:txXfrm>
    </dsp:sp>
    <dsp:sp modelId="{4DA6DE44-1E3F-4DEF-B347-965E9F8B8789}">
      <dsp:nvSpPr>
        <dsp:cNvPr id="0" name=""/>
        <dsp:cNvSpPr/>
      </dsp:nvSpPr>
      <dsp:spPr>
        <a:xfrm>
          <a:off x="0" y="3635058"/>
          <a:ext cx="6666833" cy="0"/>
        </a:xfrm>
        <a:prstGeom prst="line">
          <a:avLst/>
        </a:prstGeom>
        <a:gradFill rotWithShape="0">
          <a:gsLst>
            <a:gs pos="0">
              <a:schemeClr val="accent2">
                <a:hueOff val="12948438"/>
                <a:satOff val="2002"/>
                <a:lumOff val="7844"/>
                <a:alphaOff val="0"/>
                <a:satMod val="103000"/>
                <a:lumMod val="102000"/>
                <a:tint val="94000"/>
              </a:schemeClr>
            </a:gs>
            <a:gs pos="50000">
              <a:schemeClr val="accent2">
                <a:hueOff val="12948438"/>
                <a:satOff val="2002"/>
                <a:lumOff val="7844"/>
                <a:alphaOff val="0"/>
                <a:satMod val="110000"/>
                <a:lumMod val="100000"/>
                <a:shade val="100000"/>
              </a:schemeClr>
            </a:gs>
            <a:gs pos="100000">
              <a:schemeClr val="accent2">
                <a:hueOff val="12948438"/>
                <a:satOff val="2002"/>
                <a:lumOff val="7844"/>
                <a:alphaOff val="0"/>
                <a:lumMod val="99000"/>
                <a:satMod val="120000"/>
                <a:shade val="78000"/>
              </a:schemeClr>
            </a:gs>
          </a:gsLst>
          <a:lin ang="5400000" scaled="0"/>
        </a:gradFill>
        <a:ln w="6350" cap="flat" cmpd="sng" algn="ctr">
          <a:solidFill>
            <a:schemeClr val="accent2">
              <a:hueOff val="12948438"/>
              <a:satOff val="2002"/>
              <a:lumOff val="784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E226346-4573-4AD6-B003-CFB7A43B4F27}">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US" sz="5600" kern="1200"/>
            <a:t>Probation</a:t>
          </a:r>
        </a:p>
      </dsp:txBody>
      <dsp:txXfrm>
        <a:off x="0" y="3635058"/>
        <a:ext cx="6666833" cy="1816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7A454-F809-41D7-9F0B-D60B397FBB12}">
      <dsp:nvSpPr>
        <dsp:cNvPr id="0" name=""/>
        <dsp:cNvSpPr/>
      </dsp:nvSpPr>
      <dsp:spPr>
        <a:xfrm>
          <a:off x="0" y="0"/>
          <a:ext cx="3286125" cy="394887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1155700">
            <a:lnSpc>
              <a:spcPct val="90000"/>
            </a:lnSpc>
            <a:spcBef>
              <a:spcPct val="0"/>
            </a:spcBef>
            <a:spcAft>
              <a:spcPct val="35000"/>
            </a:spcAft>
            <a:buNone/>
          </a:pPr>
          <a:r>
            <a:rPr lang="en-US" sz="2600" kern="1200" dirty="0"/>
            <a:t>Mitigate racial bias in the tools</a:t>
          </a:r>
        </a:p>
      </dsp:txBody>
      <dsp:txXfrm>
        <a:off x="0" y="1500572"/>
        <a:ext cx="3286125" cy="2369325"/>
      </dsp:txXfrm>
    </dsp:sp>
    <dsp:sp modelId="{A0169076-847E-4678-9D36-45FBD76A6280}">
      <dsp:nvSpPr>
        <dsp:cNvPr id="0" name=""/>
        <dsp:cNvSpPr/>
      </dsp:nvSpPr>
      <dsp:spPr>
        <a:xfrm>
          <a:off x="1050731" y="394887"/>
          <a:ext cx="1184662" cy="118466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24221" y="568377"/>
        <a:ext cx="837682" cy="837682"/>
      </dsp:txXfrm>
    </dsp:sp>
    <dsp:sp modelId="{F4C05D5B-DB02-4BAB-9249-114A31DCAA52}">
      <dsp:nvSpPr>
        <dsp:cNvPr id="0" name=""/>
        <dsp:cNvSpPr/>
      </dsp:nvSpPr>
      <dsp:spPr>
        <a:xfrm>
          <a:off x="0" y="3948804"/>
          <a:ext cx="3286125" cy="72"/>
        </a:xfrm>
        <a:prstGeom prst="rect">
          <a:avLst/>
        </a:prstGeom>
        <a:solidFill>
          <a:schemeClr val="accent2">
            <a:hueOff val="2589688"/>
            <a:satOff val="400"/>
            <a:lumOff val="1569"/>
            <a:alphaOff val="0"/>
          </a:schemeClr>
        </a:solidFill>
        <a:ln w="12700" cap="flat" cmpd="sng" algn="ctr">
          <a:solidFill>
            <a:schemeClr val="accent2">
              <a:hueOff val="2589688"/>
              <a:satOff val="40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5B1C6-7E63-4283-B93A-C3D3F91FED06}">
      <dsp:nvSpPr>
        <dsp:cNvPr id="0" name=""/>
        <dsp:cNvSpPr/>
      </dsp:nvSpPr>
      <dsp:spPr>
        <a:xfrm>
          <a:off x="3614737" y="0"/>
          <a:ext cx="3286125" cy="3948876"/>
        </a:xfrm>
        <a:prstGeom prst="rect">
          <a:avLst/>
        </a:prstGeom>
        <a:solidFill>
          <a:schemeClr val="accent2">
            <a:tint val="40000"/>
            <a:alpha val="90000"/>
            <a:hueOff val="6537551"/>
            <a:satOff val="2084"/>
            <a:lumOff val="1092"/>
            <a:alphaOff val="0"/>
          </a:schemeClr>
        </a:solidFill>
        <a:ln w="12700" cap="flat" cmpd="sng" algn="ctr">
          <a:solidFill>
            <a:schemeClr val="accent2">
              <a:tint val="40000"/>
              <a:alpha val="90000"/>
              <a:hueOff val="6537551"/>
              <a:satOff val="2084"/>
              <a:lumOff val="10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1155700">
            <a:lnSpc>
              <a:spcPct val="90000"/>
            </a:lnSpc>
            <a:spcBef>
              <a:spcPct val="0"/>
            </a:spcBef>
            <a:spcAft>
              <a:spcPct val="35000"/>
            </a:spcAft>
            <a:buNone/>
          </a:pPr>
          <a:r>
            <a:rPr lang="en-US" sz="2600" kern="1200" dirty="0"/>
            <a:t>Mitigate racial bias in the process</a:t>
          </a:r>
        </a:p>
      </dsp:txBody>
      <dsp:txXfrm>
        <a:off x="3614737" y="1500572"/>
        <a:ext cx="3286125" cy="2369325"/>
      </dsp:txXfrm>
    </dsp:sp>
    <dsp:sp modelId="{25BBC8A9-49AC-462E-AF1B-54A98A27B4D2}">
      <dsp:nvSpPr>
        <dsp:cNvPr id="0" name=""/>
        <dsp:cNvSpPr/>
      </dsp:nvSpPr>
      <dsp:spPr>
        <a:xfrm>
          <a:off x="4665468" y="394887"/>
          <a:ext cx="1184662" cy="1184662"/>
        </a:xfrm>
        <a:prstGeom prst="ellipse">
          <a:avLst/>
        </a:prstGeom>
        <a:solidFill>
          <a:schemeClr val="accent2">
            <a:hueOff val="5179375"/>
            <a:satOff val="801"/>
            <a:lumOff val="3138"/>
            <a:alphaOff val="0"/>
          </a:schemeClr>
        </a:solidFill>
        <a:ln w="12700" cap="flat" cmpd="sng" algn="ctr">
          <a:solidFill>
            <a:schemeClr val="accent2">
              <a:hueOff val="5179375"/>
              <a:satOff val="801"/>
              <a:lumOff val="3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38958" y="568377"/>
        <a:ext cx="837682" cy="837682"/>
      </dsp:txXfrm>
    </dsp:sp>
    <dsp:sp modelId="{B278CD70-116A-4A4F-A13E-B40BEA213716}">
      <dsp:nvSpPr>
        <dsp:cNvPr id="0" name=""/>
        <dsp:cNvSpPr/>
      </dsp:nvSpPr>
      <dsp:spPr>
        <a:xfrm>
          <a:off x="3614737" y="3948804"/>
          <a:ext cx="3286125" cy="72"/>
        </a:xfrm>
        <a:prstGeom prst="rect">
          <a:avLst/>
        </a:prstGeom>
        <a:solidFill>
          <a:schemeClr val="accent2">
            <a:hueOff val="7769063"/>
            <a:satOff val="1201"/>
            <a:lumOff val="4706"/>
            <a:alphaOff val="0"/>
          </a:schemeClr>
        </a:solidFill>
        <a:ln w="12700" cap="flat" cmpd="sng" algn="ctr">
          <a:solidFill>
            <a:schemeClr val="accent2">
              <a:hueOff val="7769063"/>
              <a:satOff val="1201"/>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5AAEC8-E9F5-4A7E-AD4B-7AE8193221D7}">
      <dsp:nvSpPr>
        <dsp:cNvPr id="0" name=""/>
        <dsp:cNvSpPr/>
      </dsp:nvSpPr>
      <dsp:spPr>
        <a:xfrm>
          <a:off x="7229475" y="0"/>
          <a:ext cx="3286125" cy="3948876"/>
        </a:xfrm>
        <a:prstGeom prst="rect">
          <a:avLst/>
        </a:prstGeom>
        <a:solidFill>
          <a:schemeClr val="accent2">
            <a:tint val="40000"/>
            <a:alpha val="90000"/>
            <a:hueOff val="13075102"/>
            <a:satOff val="4168"/>
            <a:lumOff val="2184"/>
            <a:alphaOff val="0"/>
          </a:schemeClr>
        </a:solidFill>
        <a:ln w="12700" cap="flat" cmpd="sng" algn="ctr">
          <a:solidFill>
            <a:schemeClr val="accent2">
              <a:tint val="40000"/>
              <a:alpha val="90000"/>
              <a:hueOff val="13075102"/>
              <a:satOff val="4168"/>
              <a:lumOff val="21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1155700">
            <a:lnSpc>
              <a:spcPct val="90000"/>
            </a:lnSpc>
            <a:spcBef>
              <a:spcPct val="0"/>
            </a:spcBef>
            <a:spcAft>
              <a:spcPct val="35000"/>
            </a:spcAft>
            <a:buNone/>
          </a:pPr>
          <a:r>
            <a:rPr lang="en-US" sz="2600" kern="1200" dirty="0"/>
            <a:t>Mitigate racial bias in the people</a:t>
          </a:r>
        </a:p>
      </dsp:txBody>
      <dsp:txXfrm>
        <a:off x="7229475" y="1500572"/>
        <a:ext cx="3286125" cy="2369325"/>
      </dsp:txXfrm>
    </dsp:sp>
    <dsp:sp modelId="{86BB8ACC-F398-42AA-8846-278BA464CB94}">
      <dsp:nvSpPr>
        <dsp:cNvPr id="0" name=""/>
        <dsp:cNvSpPr/>
      </dsp:nvSpPr>
      <dsp:spPr>
        <a:xfrm>
          <a:off x="8280206" y="394887"/>
          <a:ext cx="1184662" cy="1184662"/>
        </a:xfrm>
        <a:prstGeom prst="ellipse">
          <a:avLst/>
        </a:prstGeom>
        <a:solidFill>
          <a:schemeClr val="accent2">
            <a:hueOff val="10358751"/>
            <a:satOff val="1602"/>
            <a:lumOff val="6275"/>
            <a:alphaOff val="0"/>
          </a:schemeClr>
        </a:solidFill>
        <a:ln w="12700" cap="flat" cmpd="sng" algn="ctr">
          <a:solidFill>
            <a:schemeClr val="accent2">
              <a:hueOff val="10358751"/>
              <a:satOff val="1602"/>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53696" y="568377"/>
        <a:ext cx="837682" cy="837682"/>
      </dsp:txXfrm>
    </dsp:sp>
    <dsp:sp modelId="{86F93AB4-85ED-4C24-B8E1-F7E7A7B2C40D}">
      <dsp:nvSpPr>
        <dsp:cNvPr id="0" name=""/>
        <dsp:cNvSpPr/>
      </dsp:nvSpPr>
      <dsp:spPr>
        <a:xfrm>
          <a:off x="7229475" y="3948804"/>
          <a:ext cx="3286125" cy="72"/>
        </a:xfrm>
        <a:prstGeom prst="rect">
          <a:avLst/>
        </a:prstGeom>
        <a:solidFill>
          <a:schemeClr val="accent2">
            <a:hueOff val="12948438"/>
            <a:satOff val="2002"/>
            <a:lumOff val="7844"/>
            <a:alphaOff val="0"/>
          </a:schemeClr>
        </a:solidFill>
        <a:ln w="12700" cap="flat" cmpd="sng" algn="ctr">
          <a:solidFill>
            <a:schemeClr val="accent2">
              <a:hueOff val="12948438"/>
              <a:satOff val="2002"/>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96_I4wEoTj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media.rff.org/archive/files/sharepoint/WorkImages/Download/RFF-Resources-172_Risk_Assessment.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ja.ojp.gov/program/psrac/basics/history-risk-assessmen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ublicsafety.gc.ca/cnt/rsrcs/pblctns/rsk-nd-rspnsvty/index-en.aspx"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helaurelcenter.org/lethality-assessmen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ashville.gov/departments/police/investigative-services/interpersonal-crimes-branch/domestic-violence/ris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History – athenians? Renesainnce development of probability theory 1600s used to identify the mathematical odds of winning during gambling, over many years these mathematics were developed to begin identifying the risks of hazards and losses, this has increased overtime as societies have continued to gather and collect larger amounts of information that can be used to statistically calculate the likelihood of certain outcomes. Has moved modern societies into identifying risks, assessing and anlayzing their likelihood of occurring, and finding solutions to manage or mitigate those risks. </a:t>
            </a:r>
            <a:r>
              <a:rPr lang="en-US" dirty="0">
                <a:hlinkClick r:id="rId3"/>
              </a:rPr>
              <a:t>https://www.youtube.com/watch?v=96_I4wEoTjM</a:t>
            </a:r>
            <a:endParaRPr lang="en-US" dirty="0">
              <a:cs typeface="Calibri"/>
            </a:endParaRPr>
          </a:p>
          <a:p>
            <a:endParaRPr lang="en-US" dirty="0">
              <a:cs typeface="Calibri"/>
            </a:endParaRPr>
          </a:p>
          <a:p>
            <a:r>
              <a:rPr lang="en-US" dirty="0">
                <a:cs typeface="Calibri"/>
              </a:rPr>
              <a:t>Nuclear Power Plants - </a:t>
            </a:r>
            <a:r>
              <a:rPr lang="en-US" dirty="0">
                <a:hlinkClick r:id="rId4"/>
              </a:rPr>
              <a:t>https://media.rff.org/archive/files/sharepoint/WorkImages/Download/RFF-Resources-172_Risk_Assessment.pdf</a:t>
            </a:r>
            <a:r>
              <a:rPr lang="en-US" dirty="0"/>
              <a:t> Original studies in the 70s were voided and revisited. Nuclear Reactor falls outs</a:t>
            </a:r>
          </a:p>
          <a:p>
            <a:endParaRPr lang="en-US" dirty="0">
              <a:cs typeface="Calibri"/>
            </a:endParaRPr>
          </a:p>
          <a:p>
            <a:r>
              <a:rPr lang="en-US" dirty="0"/>
              <a:t>*While there are many definitions of the word risk, EPA considers risk to be the chance of harmful effects to human health or to ecological systems resulting from exposure to an environmental stressor.</a:t>
            </a:r>
          </a:p>
        </p:txBody>
      </p:sp>
    </p:spTree>
    <p:extLst>
      <p:ext uri="{BB962C8B-B14F-4D97-AF65-F5344CB8AC3E}">
        <p14:creationId xmlns:p14="http://schemas.microsoft.com/office/powerpoint/2010/main" val="395298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hlinkClick r:id="rId3"/>
              </a:rPr>
              <a:t>https://bja.ojp.gov/program/psrac/basics/history-risk-assessment</a:t>
            </a:r>
            <a:endParaRPr lang="en-US" dirty="0"/>
          </a:p>
          <a:p>
            <a:endParaRPr lang="en-US" dirty="0">
              <a:cs typeface="Calibri"/>
            </a:endParaRPr>
          </a:p>
          <a:p>
            <a:r>
              <a:rPr lang="en-US" dirty="0">
                <a:cs typeface="Calibri"/>
              </a:rPr>
              <a:t>1900s first assessments </a:t>
            </a:r>
            <a:r>
              <a:rPr lang="en-US" dirty="0"/>
              <a:t>were professional judgments made by clinical or correctional staff relying on their personal training and experience. Absent structured criteria or checklists, professionals examined an individual’s characteristics or behavior and assessed the likelihood of reoffending (or of justice noncompliance, such as failure to appear at trial).</a:t>
            </a:r>
            <a:endParaRPr lang="en-US" dirty="0">
              <a:cs typeface="Calibri"/>
            </a:endParaRPr>
          </a:p>
          <a:p>
            <a:endParaRPr lang="en-US" dirty="0">
              <a:cs typeface="Calibri"/>
            </a:endParaRPr>
          </a:p>
          <a:p>
            <a:r>
              <a:rPr lang="en-US" dirty="0"/>
              <a:t>Originating in the 1920s, actuarial assessments of risk to reoffend became increasingly commonplace in criminal justice agencies, particularly during the 1970s and 1980s. These second generation risk assessments were numeric predictions derived from analyses of static risk factors. The first actuarial tool was developed for the Illinois parole system (Burgess, 1936[C]) and used marital status, criminal and employment history, and institutional misconduct to assess the likelihood of reoffending; calculations were based on analyses of data for 3,000 individuals paroled in Chicago. For a simplified example of this tool, see What is risk assessment Since that time, second generation tools have been widely used to inform criminal justice decision-making (e.g., Salient Factor Scale[C] by the U.S. Parole Commission) and are still prevalent among criminal justice agencies.</a:t>
            </a:r>
            <a:endParaRPr lang="en-US" dirty="0">
              <a:cs typeface="Calibri"/>
            </a:endParaRPr>
          </a:p>
          <a:p>
            <a:r>
              <a:rPr lang="en-US" dirty="0"/>
              <a:t>Compared to the first generation risk assessments, the primary benefit of second generation risk assessments is the incorporation of structured, objective, and evidence-based criteria for assessing risk to reoffend, which emerged as more accurate and reliable[C] than professional judgments alone. The key drawback is their inability to capture dynamic changes in individuals’ attitudes, behaviors, and needs over time.</a:t>
            </a:r>
            <a:endParaRPr lang="en-US" dirty="0">
              <a:cs typeface="Calibri"/>
            </a:endParaRPr>
          </a:p>
          <a:p>
            <a:endParaRPr lang="en-US" dirty="0">
              <a:cs typeface="Calibri"/>
            </a:endParaRPr>
          </a:p>
          <a:p>
            <a:r>
              <a:rPr lang="en-US" dirty="0">
                <a:cs typeface="Calibri"/>
              </a:rPr>
              <a:t>*Illinois assessment was 50% accurate? [source]</a:t>
            </a:r>
          </a:p>
          <a:p>
            <a:endParaRPr lang="en-US" dirty="0"/>
          </a:p>
          <a:p>
            <a:r>
              <a:rPr lang="en-US" dirty="0"/>
              <a:t>Beginning in the 1970s there was a growing recognition that the assessment of risk needed to depend more upon actuarial, evidence-based science and less on professional judgement. Actuarial risk assessment instruments consider individual items (e.g., history of substance abuse) that have been demonstrated to increase the risk of reoffending and assign these items quantitative scores. Before long it became clear that these actuarial risk assessment instruments were better at predicting criminal </a:t>
            </a:r>
            <a:r>
              <a:rPr lang="en-US" dirty="0" err="1"/>
              <a:t>behaviour</a:t>
            </a:r>
            <a:r>
              <a:rPr lang="en-US" dirty="0"/>
              <a:t> than professional judgement. Research reviews repeatedly showed that actuarial instruments performed better than clinical or professional judgement when making predictions of human </a:t>
            </a:r>
            <a:r>
              <a:rPr lang="en-US" dirty="0" err="1"/>
              <a:t>behaviour</a:t>
            </a:r>
            <a:r>
              <a:rPr lang="en-US" dirty="0"/>
              <a:t>. As a consequence of the predictive superiority of actuarial risk assessments, more and more correctional jurisdictions adopted this type of assessment for classifying offenders and assigning differential supervision practices. The period between 1970 and 1980 saw a movement from what Bonta (1996) called first generation assessment.</a:t>
            </a:r>
            <a:endParaRPr lang="en-US" dirty="0">
              <a:cs typeface="Calibri"/>
            </a:endParaRPr>
          </a:p>
          <a:p>
            <a:r>
              <a:rPr lang="en-US" dirty="0"/>
              <a:t>Second generation, actuarial risk assessment instruments have demonstrated satisfactory results; they can reliably differentiate lower risk offenders from higher risk offenders. However, second generation actuarial instruments have two characteristics that present major shortcomings. First, the second generation risk assessment instruments are atheoretical. The items that create these instruments are chosen simply because they are easily available and show an association with recidivism. The items are not chosen because they are theoretically relevant. Thus, the majority of the items are criminal history items – the type of information that correctional systems are quite efficient at collecting and distributing.</a:t>
            </a:r>
            <a:endParaRPr lang="en-US" dirty="0">
              <a:cs typeface="Calibri" panose="020F0502020204030204"/>
            </a:endParaRPr>
          </a:p>
          <a:p>
            <a:r>
              <a:rPr lang="en-US" dirty="0"/>
              <a:t>The second characteristic of second generation instruments is that the non-criminal history items that sample </a:t>
            </a:r>
            <a:r>
              <a:rPr lang="en-US" dirty="0" err="1"/>
              <a:t>behaviour</a:t>
            </a:r>
            <a:r>
              <a:rPr lang="en-US" dirty="0"/>
              <a:t> also tend to be of a historical nature (e.g., history of drug abuse). Criminal history and other factors that sample past </a:t>
            </a:r>
            <a:r>
              <a:rPr lang="en-US" dirty="0" err="1"/>
              <a:t>behaviour</a:t>
            </a:r>
            <a:r>
              <a:rPr lang="en-US" dirty="0"/>
              <a:t> are treated as static, immutable risk factors. This poses a major shortcoming for second generation risk assessment because the scales do not account for offenders changing for the better. Rather, the possibilities are: a) an individual's risk level does not change (if one scored positive for a history of drug abuse that risk factor will always remain no matter if he/she has learned to abstain from drugs, or b) an individual's risk increases (e.g., new offences are committed and criminal history scores increase). There is no possibility for diminished risk (to be fair, some of the second generation instruments do have items that can account for some diminished risk, however the number of items represent a minority of items in these risk scales).</a:t>
            </a:r>
            <a:endParaRPr lang="en-US" dirty="0">
              <a:cs typeface="Calibri"/>
            </a:endParaRPr>
          </a:p>
          <a:p>
            <a:endParaRPr lang="en-US" dirty="0">
              <a:cs typeface="Calibri"/>
            </a:endParaRPr>
          </a:p>
          <a:p>
            <a:endParaRPr lang="en-US" dirty="0"/>
          </a:p>
          <a:p>
            <a:r>
              <a:rPr lang="en-US" dirty="0"/>
              <a:t>The third generation of risk assessments incorporated theoretically derived, dynamic factors linked directly to criminal behavior, labeled as criminogenic needs[C]. Because criminogenic needs are changeable and related to reoffending, their incorporation into risk assessments helps practitioners target and monitor risk reduction efforts. Notably, third generation risk assessments were developed in direct support of the risk-need-responsivity principles[C], which argue that rehabilitation efforts will be effective when they match the level of risk, type of criminogenic need, and learning style and motivations (responsivity) of the individual being treated. In other words, people at high-risk to reoffend with many potentially changeable criminogenic needs should be targeted for the strongest rehabilitation efforts. By contrast, minimal efforts should be reserved for those at low-risk and those with few criminogenic needs.</a:t>
            </a:r>
          </a:p>
          <a:p>
            <a:endParaRPr lang="en-US" dirty="0">
              <a:cs typeface="Calibri"/>
            </a:endParaRPr>
          </a:p>
          <a:p>
            <a:r>
              <a:rPr lang="en-US" dirty="0">
                <a:cs typeface="Calibri"/>
              </a:rPr>
              <a:t>Third wave developed by </a:t>
            </a:r>
            <a:r>
              <a:rPr lang="en-US" dirty="0" err="1">
                <a:cs typeface="Calibri"/>
              </a:rPr>
              <a:t>reasearcers</a:t>
            </a:r>
            <a:r>
              <a:rPr lang="en-US" dirty="0">
                <a:cs typeface="Calibri"/>
              </a:rPr>
              <a:t> in Canada </a:t>
            </a:r>
            <a:r>
              <a:rPr lang="en-US" dirty="0"/>
              <a:t>Developed in the 1980s and first formalized in 1990, the risk-need-responsivity model has been used with increasing success to assess and rehabilitate criminals in Canada and around the world. As suggested by its name, it is based on three principles: 1) the </a:t>
            </a:r>
            <a:r>
              <a:rPr lang="en-US" i="1" dirty="0"/>
              <a:t>risk principle</a:t>
            </a:r>
            <a:r>
              <a:rPr lang="en-US" dirty="0"/>
              <a:t> asserts that criminal </a:t>
            </a:r>
            <a:r>
              <a:rPr lang="en-US" dirty="0" err="1"/>
              <a:t>behaviour</a:t>
            </a:r>
            <a:r>
              <a:rPr lang="en-US" dirty="0"/>
              <a:t> can be reliably predicted and that treatment should focus on the higher risk offenders; 2) the </a:t>
            </a:r>
            <a:r>
              <a:rPr lang="en-US" i="1" dirty="0"/>
              <a:t>need principle </a:t>
            </a:r>
            <a:r>
              <a:rPr lang="en-US" dirty="0"/>
              <a:t>highlights the importance of criminogenic needs in the design and delivery of treatment; and 3) the </a:t>
            </a:r>
            <a:r>
              <a:rPr lang="en-US" i="1" dirty="0"/>
              <a:t>responsivity principle</a:t>
            </a:r>
            <a:r>
              <a:rPr lang="en-US" dirty="0"/>
              <a:t> describes how the treatment should be provided.</a:t>
            </a:r>
            <a:r>
              <a:rPr lang="en-US" dirty="0">
                <a:cs typeface="Calibri"/>
              </a:rPr>
              <a:t>- </a:t>
            </a:r>
            <a:r>
              <a:rPr lang="en-US" dirty="0">
                <a:hlinkClick r:id="rId4"/>
              </a:rPr>
              <a:t>https://www.publicsafety.gc.ca/cnt/rsrcs/pblctns/rsk-nd-rspnsvty/index-en.aspx</a:t>
            </a:r>
            <a:r>
              <a:rPr lang="en-US" dirty="0"/>
              <a:t> </a:t>
            </a:r>
            <a:endParaRPr lang="en-US" dirty="0">
              <a:cs typeface="Calibri"/>
            </a:endParaRPr>
          </a:p>
          <a:p>
            <a:endParaRPr lang="en-US" dirty="0">
              <a:cs typeface="Calibri"/>
            </a:endParaRPr>
          </a:p>
          <a:p>
            <a:r>
              <a:rPr lang="en-US" dirty="0"/>
              <a:t>Third generation risk instruments were sensitive to changes in an offender's circumstances and also provided correctional staff with information as to what needs should be targeted in their interventions. There is now evidence that changes in the scores on some of these risk-need instruments are associated with changes in recidivism (Andrews &amp; Robinson, 1984; Arnold, 2007; </a:t>
            </a:r>
            <a:r>
              <a:rPr lang="en-US" dirty="0" err="1"/>
              <a:t>Motiuk</a:t>
            </a:r>
            <a:r>
              <a:rPr lang="en-US" dirty="0"/>
              <a:t>, Bonta &amp; Andrews, 1990; Raynor, 2007; Raynor, </a:t>
            </a:r>
            <a:r>
              <a:rPr lang="en-US" dirty="0" err="1"/>
              <a:t>Kynch</a:t>
            </a:r>
            <a:r>
              <a:rPr lang="en-US" dirty="0"/>
              <a:t>, Roberts &amp; </a:t>
            </a:r>
            <a:r>
              <a:rPr lang="en-US" dirty="0" err="1"/>
              <a:t>Merrington</a:t>
            </a:r>
            <a:r>
              <a:rPr lang="en-US" dirty="0"/>
              <a:t>, 2000). Evidence of dynamic validity, that is, changes in risk scores signal changes in the likelihood of committing a new offence, is immensely important for correctional programs and the staff charged with managing offender risk. The third generation risk-need instruments offer a way of monitoring the effectiveness, or ineffectiveness, of programs and supervision strategies. Furthermore, because dynamic risk factors (e.g., substance abuse, employment, companions) are embedded in third generation instruments correctional staff can be guided in directing intervention to these dynamic risk factors. Successfully addressing these dynamic risk factors would contribute to an offender's reduction in risk (Bonta, 2002). </a:t>
            </a:r>
            <a:r>
              <a:rPr lang="en-US" dirty="0">
                <a:hlinkClick r:id="rId4"/>
              </a:rPr>
              <a:t>https://www.publicsafety.gc.ca/cnt/rsrcs/pblctns/rsk-nd-rspnsvty/index-en.aspx</a:t>
            </a:r>
          </a:p>
        </p:txBody>
      </p:sp>
    </p:spTree>
    <p:extLst>
      <p:ext uri="{BB962C8B-B14F-4D97-AF65-F5344CB8AC3E}">
        <p14:creationId xmlns:p14="http://schemas.microsoft.com/office/powerpoint/2010/main" val="301278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hlinkClick r:id="rId3"/>
              </a:rPr>
              <a:t>https://thelaurelcenter.org/lethality-assessment/</a:t>
            </a:r>
            <a:endParaRPr lang="en-US"/>
          </a:p>
          <a:p>
            <a:r>
              <a:rPr lang="en-US" dirty="0">
                <a:hlinkClick r:id="rId4"/>
              </a:rPr>
              <a:t>https://www.nashville.gov/departments/police/investigative-services/interpersonal-crimes-branch/domestic-violence/risk</a:t>
            </a:r>
            <a:r>
              <a:rPr lang="en-US" dirty="0"/>
              <a:t> </a:t>
            </a:r>
            <a:endParaRPr lang="en-US" dirty="0">
              <a:cs typeface="Calibri"/>
            </a:endParaRPr>
          </a:p>
        </p:txBody>
      </p:sp>
    </p:spTree>
    <p:extLst>
      <p:ext uri="{BB962C8B-B14F-4D97-AF65-F5344CB8AC3E}">
        <p14:creationId xmlns:p14="http://schemas.microsoft.com/office/powerpoint/2010/main" val="1826362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Mental Health – Responsivity</a:t>
            </a:r>
          </a:p>
          <a:p>
            <a:r>
              <a:rPr lang="en-US" dirty="0">
                <a:cs typeface="Calibri"/>
              </a:rPr>
              <a:t>Housing</a:t>
            </a:r>
          </a:p>
          <a:p>
            <a:r>
              <a:rPr lang="en-US" dirty="0">
                <a:cs typeface="Calibri"/>
              </a:rPr>
              <a:t>Trauma</a:t>
            </a:r>
          </a:p>
        </p:txBody>
      </p:sp>
    </p:spTree>
    <p:extLst>
      <p:ext uri="{BB962C8B-B14F-4D97-AF65-F5344CB8AC3E}">
        <p14:creationId xmlns:p14="http://schemas.microsoft.com/office/powerpoint/2010/main" val="88473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This matters because there are different ways that tools are used at each of these point. </a:t>
            </a:r>
          </a:p>
          <a:p>
            <a:endParaRPr lang="en-US" dirty="0">
              <a:cs typeface="Calibri"/>
            </a:endParaRPr>
          </a:p>
          <a:p>
            <a:r>
              <a:rPr lang="en-US" dirty="0">
                <a:cs typeface="Calibri"/>
              </a:rPr>
              <a:t>Each of these points has different benefits if used well and different collateral consequences if used poorly</a:t>
            </a:r>
          </a:p>
        </p:txBody>
      </p:sp>
    </p:spTree>
    <p:extLst>
      <p:ext uri="{BB962C8B-B14F-4D97-AF65-F5344CB8AC3E}">
        <p14:creationId xmlns:p14="http://schemas.microsoft.com/office/powerpoint/2010/main" val="122214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1. Using tools to determine amount of bail set. NONONO.  Also COMPAS at pretrial?</a:t>
            </a:r>
          </a:p>
        </p:txBody>
      </p:sp>
    </p:spTree>
    <p:extLst>
      <p:ext uri="{BB962C8B-B14F-4D97-AF65-F5344CB8AC3E}">
        <p14:creationId xmlns:p14="http://schemas.microsoft.com/office/powerpoint/2010/main" val="3346444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dirty="0"/>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dirty="0"/>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dirty="0"/>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dirty="0"/>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79" r:id="rId3"/>
    <p:sldLayoutId id="2147483680" r:id="rId4"/>
    <p:sldLayoutId id="2147483664" r:id="rId5"/>
    <p:sldLayoutId id="2147483686" r:id="rId6"/>
    <p:sldLayoutId id="2147483687" r:id="rId7"/>
    <p:sldLayoutId id="2147483669" r:id="rId8"/>
    <p:sldLayoutId id="2147483673" r:id="rId9"/>
    <p:sldLayoutId id="2147483670" r:id="rId10"/>
    <p:sldLayoutId id="2147483671" r:id="rId11"/>
    <p:sldLayoutId id="2147483682" r:id="rId12"/>
    <p:sldLayoutId id="2147483674" r:id="rId13"/>
    <p:sldLayoutId id="2147483675" r:id="rId14"/>
    <p:sldLayoutId id="2147483676" r:id="rId15"/>
    <p:sldLayoutId id="2147483681" r:id="rId16"/>
    <p:sldLayoutId id="2147483683" r:id="rId17"/>
    <p:sldLayoutId id="2147483684" r:id="rId18"/>
    <p:sldLayoutId id="2147483688" r:id="rId19"/>
    <p:sldLayoutId id="214748368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urban.org/sites/default/files/publication/104687/racial-and-ethnic-disparities-throughout-the-criminal-legal-system.pdf" TargetMode="External"/><Relationship Id="rId2" Type="http://schemas.openxmlformats.org/officeDocument/2006/relationships/hyperlink" Target="https://doi.org/10.1177/0963721418763931" TargetMode="External"/><Relationship Id="rId1" Type="http://schemas.openxmlformats.org/officeDocument/2006/relationships/slideLayout" Target="../slideLayouts/slideLayout15.xml"/><Relationship Id="rId6" Type="http://schemas.openxmlformats.org/officeDocument/2006/relationships/hyperlink" Target="https://www.ncbi.nlm.nih.gov/pmc/articles/PMC8751464/" TargetMode="External"/><Relationship Id="rId5" Type="http://schemas.openxmlformats.org/officeDocument/2006/relationships/hyperlink" Target="https://www.ipr.northwestern.edu/documents/working-papers/2020/wp-20-28.pdf" TargetMode="External"/><Relationship Id="rId4" Type="http://schemas.openxmlformats.org/officeDocument/2006/relationships/hyperlink" Target="https://www.sentencingproject.org/reports/report-to-the-united-nations-on-racial-disparities-in-the-u-s-criminal-justice-syste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urban.org/sites/default/files/publication/104687/racial-and-ethnic-disparities-throughout-the-criminal-legal-system.pdf" TargetMode="External"/><Relationship Id="rId2" Type="http://schemas.openxmlformats.org/officeDocument/2006/relationships/hyperlink" Target="https://escholarship.org/content/qt7dg565rr/qt7dg565rr_noSplash_adeea7047d87f44da89b229c71274933.pdf" TargetMode="External"/><Relationship Id="rId1" Type="http://schemas.openxmlformats.org/officeDocument/2006/relationships/slideLayout" Target="../slideLayouts/slideLayout15.xml"/><Relationship Id="rId6" Type="http://schemas.openxmlformats.org/officeDocument/2006/relationships/hyperlink" Target="https://www.yalelawjournal.org/pdf/1206_ecd3dkoj.pdf" TargetMode="External"/><Relationship Id="rId5" Type="http://schemas.openxmlformats.org/officeDocument/2006/relationships/hyperlink" Target="https://bja.ojp.gov/sites/g/files/xyckuh186/files/media/document/PleaBargainingResearchSummary.pdf" TargetMode="External"/><Relationship Id="rId4" Type="http://schemas.openxmlformats.org/officeDocument/2006/relationships/hyperlink" Target="https://ssrn.com/abstract=303672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sentencingproject.org/policy-brief/shadow-report-to-the-united-nations-on-racial-disparities-in-sentencing-in-the-united-states/" TargetMode="External"/><Relationship Id="rId7" Type="http://schemas.openxmlformats.org/officeDocument/2006/relationships/hyperlink" Target="https://repository.law.umich.edu/articles/1414/" TargetMode="External"/><Relationship Id="rId2" Type="http://schemas.openxmlformats.org/officeDocument/2006/relationships/hyperlink" Target="https://www.ojp.gov/pdffiles1/nij/grants/208129.pdf" TargetMode="External"/><Relationship Id="rId1" Type="http://schemas.openxmlformats.org/officeDocument/2006/relationships/slideLayout" Target="../slideLayouts/slideLayout15.xml"/><Relationship Id="rId6" Type="http://schemas.openxmlformats.org/officeDocument/2006/relationships/hyperlink" Target="https://www.ussc.gov/sites/default/files/pdf/research-and-publications/research-publications/2017/20171114_Demographics.pdf" TargetMode="External"/><Relationship Id="rId5" Type="http://schemas.openxmlformats.org/officeDocument/2006/relationships/hyperlink" Target="https://www.sentencingproject.org/reports/report-to-the-united-nations-on-racial-disparities-in-the-u-s-criminal-justice-system/" TargetMode="External"/><Relationship Id="rId4" Type="http://schemas.openxmlformats.org/officeDocument/2006/relationships/hyperlink" Target="https://onlinelibrary.wiley.com/doi/epdf/10.1111/jels.12077"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justicelab.columbia.edu/sites/default/files/content/NY%20Parole%20Racial%20Inequities.pdf" TargetMode="External"/><Relationship Id="rId2" Type="http://schemas.openxmlformats.org/officeDocument/2006/relationships/hyperlink" Target="https://www.sentencingproject.org/reports/report-to-the-united-nations-on-racial-disparities-in-the-u-s-criminal-justice-system/" TargetMode="External"/><Relationship Id="rId1" Type="http://schemas.openxmlformats.org/officeDocument/2006/relationships/slideLayout" Target="../slideLayouts/slideLayout15.xml"/><Relationship Id="rId5" Type="http://schemas.openxmlformats.org/officeDocument/2006/relationships/hyperlink" Target="https://www.urban.org/sites/default/files/publication/22746/413174-Examining-Racial-and-Ethnic-Disparities-in-Probation-Revocation.PDF" TargetMode="External"/><Relationship Id="rId4" Type="http://schemas.openxmlformats.org/officeDocument/2006/relationships/hyperlink" Target="https://www.urban.org/sites/default/files/publication/104687/racial-and-ethnic-disparities-throughout-the-criminal-legal-system.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hyperlink" Target="mailto:Afontanet@nycourts.gov"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60320" y="1972396"/>
            <a:ext cx="5271351" cy="901999"/>
          </a:xfrm>
        </p:spPr>
        <p:txBody>
          <a:bodyPr/>
          <a:lstStyle/>
          <a:p>
            <a:r>
              <a:rPr lang="en-US" dirty="0"/>
              <a:t>Risk and Race</a:t>
            </a:r>
            <a:br>
              <a:rPr lang="en-US" dirty="0"/>
            </a:br>
            <a:endParaRPr lang="en-US" dirty="0"/>
          </a:p>
        </p:txBody>
      </p:sp>
      <p:sp>
        <p:nvSpPr>
          <p:cNvPr id="3" name="Subtitle 2">
            <a:extLst>
              <a:ext uri="{FF2B5EF4-FFF2-40B4-BE49-F238E27FC236}">
                <a16:creationId xmlns:a16="http://schemas.microsoft.com/office/drawing/2014/main" id="{0351BF3F-1AE5-E64F-29FC-853C3C2698BD}"/>
              </a:ext>
            </a:extLst>
          </p:cNvPr>
          <p:cNvSpPr>
            <a:spLocks noGrp="1"/>
          </p:cNvSpPr>
          <p:nvPr>
            <p:ph type="subTitle" idx="1"/>
          </p:nvPr>
        </p:nvSpPr>
        <p:spPr>
          <a:xfrm>
            <a:off x="3749127" y="2874395"/>
            <a:ext cx="4693735" cy="901998"/>
          </a:xfrm>
        </p:spPr>
        <p:txBody>
          <a:bodyPr vert="horz" lIns="0" tIns="0" rIns="0" bIns="0" rtlCol="0" anchor="t">
            <a:noAutofit/>
          </a:bodyPr>
          <a:lstStyle/>
          <a:p>
            <a:r>
              <a:rPr lang="en-US" dirty="0"/>
              <a:t>Reimagining the Future of RNR</a:t>
            </a:r>
            <a:endParaRPr lang="en-US" dirty="0">
              <a:cs typeface="Sabon Next LT"/>
            </a:endParaRP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4707-2E14-4FCB-0FC2-F67CF10141E9}"/>
              </a:ext>
            </a:extLst>
          </p:cNvPr>
          <p:cNvSpPr>
            <a:spLocks noGrp="1"/>
          </p:cNvSpPr>
          <p:nvPr>
            <p:ph type="title"/>
          </p:nvPr>
        </p:nvSpPr>
        <p:spPr>
          <a:xfrm>
            <a:off x="771243" y="460149"/>
            <a:ext cx="10658758" cy="1480934"/>
          </a:xfrm>
        </p:spPr>
        <p:txBody>
          <a:bodyPr/>
          <a:lstStyle/>
          <a:p>
            <a:r>
              <a:rPr lang="en-US" dirty="0"/>
              <a:t>Risk Need Responsivity  Tools</a:t>
            </a:r>
          </a:p>
        </p:txBody>
      </p:sp>
      <p:sp>
        <p:nvSpPr>
          <p:cNvPr id="3" name="Footer Placeholder 2">
            <a:extLst>
              <a:ext uri="{FF2B5EF4-FFF2-40B4-BE49-F238E27FC236}">
                <a16:creationId xmlns:a16="http://schemas.microsoft.com/office/drawing/2014/main" id="{A8CD0F26-6C77-5D01-6FE9-C221918C8810}"/>
              </a:ext>
            </a:extLst>
          </p:cNvPr>
          <p:cNvSpPr>
            <a:spLocks noGrp="1"/>
          </p:cNvSpPr>
          <p:nvPr>
            <p:ph type="ftr" sz="quarter" idx="11"/>
          </p:nvPr>
        </p:nvSpPr>
        <p:spPr/>
        <p:txBody>
          <a:bodyPr/>
          <a:lstStyle/>
          <a:p>
            <a:r>
              <a:rPr lang="en-US" dirty="0">
                <a:latin typeface="Arial"/>
                <a:cs typeface="Arial"/>
              </a:rPr>
              <a:t>Race and Risk</a:t>
            </a:r>
            <a:endParaRPr lang="en-US" dirty="0"/>
          </a:p>
        </p:txBody>
      </p:sp>
      <p:sp>
        <p:nvSpPr>
          <p:cNvPr id="4" name="Slide Number Placeholder 3">
            <a:extLst>
              <a:ext uri="{FF2B5EF4-FFF2-40B4-BE49-F238E27FC236}">
                <a16:creationId xmlns:a16="http://schemas.microsoft.com/office/drawing/2014/main" id="{7FE993D0-B696-55DB-F713-2928E442D238}"/>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5" name="Text Placeholder 4">
            <a:extLst>
              <a:ext uri="{FF2B5EF4-FFF2-40B4-BE49-F238E27FC236}">
                <a16:creationId xmlns:a16="http://schemas.microsoft.com/office/drawing/2014/main" id="{BC50B10A-B664-E0A1-A772-376F4D222AA8}"/>
              </a:ext>
            </a:extLst>
          </p:cNvPr>
          <p:cNvSpPr>
            <a:spLocks noGrp="1"/>
          </p:cNvSpPr>
          <p:nvPr>
            <p:ph type="body" idx="1"/>
          </p:nvPr>
        </p:nvSpPr>
        <p:spPr/>
        <p:txBody>
          <a:bodyPr/>
          <a:lstStyle/>
          <a:p>
            <a:r>
              <a:rPr lang="en-US" dirty="0">
                <a:latin typeface="Arial"/>
                <a:cs typeface="Arial"/>
              </a:rPr>
              <a:t>Risk Principle: </a:t>
            </a:r>
            <a:endParaRPr lang="en-US" dirty="0"/>
          </a:p>
          <a:p>
            <a:r>
              <a:rPr lang="en-US" dirty="0">
                <a:latin typeface="Arial"/>
                <a:cs typeface="Arial"/>
              </a:rPr>
              <a:t>Who to Target</a:t>
            </a:r>
            <a:endParaRPr lang="en-US"/>
          </a:p>
        </p:txBody>
      </p:sp>
      <p:pic>
        <p:nvPicPr>
          <p:cNvPr id="15" name="Graphic 15" descr="Target Audience with solid fill">
            <a:extLst>
              <a:ext uri="{FF2B5EF4-FFF2-40B4-BE49-F238E27FC236}">
                <a16:creationId xmlns:a16="http://schemas.microsoft.com/office/drawing/2014/main" id="{046F82AA-C0A0-4375-056C-F660140B5361}"/>
              </a:ext>
            </a:extLst>
          </p:cNvPr>
          <p:cNvPicPr>
            <a:picLocks noGrp="1" noChangeAspect="1"/>
          </p:cNvPicPr>
          <p:nvPr>
            <p:ph type="pic" sz="quarter" idx="23"/>
          </p:nvPr>
        </p:nvPicPr>
        <p:blipFill rotWithShape="1">
          <a:blip r:embed="rId2">
            <a:extLst>
              <a:ext uri="{96DAC541-7B7A-43D3-8B79-37D633B846F1}">
                <asvg:svgBlip xmlns:asvg="http://schemas.microsoft.com/office/drawing/2016/SVG/main" r:embed="rId3"/>
              </a:ext>
            </a:extLst>
          </a:blip>
          <a:srcRect/>
          <a:stretch/>
        </p:blipFill>
        <p:spPr>
          <a:xfrm>
            <a:off x="1911784" y="2259256"/>
            <a:ext cx="932688" cy="932688"/>
          </a:xfrm>
        </p:spPr>
      </p:pic>
      <p:sp>
        <p:nvSpPr>
          <p:cNvPr id="7" name="Text Placeholder 6">
            <a:extLst>
              <a:ext uri="{FF2B5EF4-FFF2-40B4-BE49-F238E27FC236}">
                <a16:creationId xmlns:a16="http://schemas.microsoft.com/office/drawing/2014/main" id="{489CE998-54D8-8AA8-59B6-57522A3A60FF}"/>
              </a:ext>
            </a:extLst>
          </p:cNvPr>
          <p:cNvSpPr>
            <a:spLocks noGrp="1"/>
          </p:cNvSpPr>
          <p:nvPr>
            <p:ph type="body" sz="quarter" idx="18"/>
          </p:nvPr>
        </p:nvSpPr>
        <p:spPr/>
        <p:txBody>
          <a:bodyPr/>
          <a:lstStyle/>
          <a:p>
            <a:pPr marL="0" indent="0">
              <a:buNone/>
            </a:pPr>
            <a:endParaRPr lang="en-US" dirty="0">
              <a:cs typeface="Sabon Next LT"/>
            </a:endParaRPr>
          </a:p>
          <a:p>
            <a:pPr marL="0" indent="0" algn="ctr">
              <a:buNone/>
            </a:pPr>
            <a:endParaRPr lang="en-US" sz="2000" dirty="0">
              <a:cs typeface="Sabon Next LT"/>
            </a:endParaRPr>
          </a:p>
          <a:p>
            <a:pPr marL="0" indent="0" algn="ctr">
              <a:buNone/>
            </a:pPr>
            <a:r>
              <a:rPr lang="en-US" sz="2000" dirty="0">
                <a:cs typeface="Sabon Next LT"/>
              </a:rPr>
              <a:t>Target intervention intensity according to someone's risk level</a:t>
            </a:r>
            <a:endParaRPr lang="en-US" sz="2000">
              <a:cs typeface="Sabon Next LT"/>
            </a:endParaRPr>
          </a:p>
        </p:txBody>
      </p:sp>
      <p:sp>
        <p:nvSpPr>
          <p:cNvPr id="8" name="Text Placeholder 7">
            <a:extLst>
              <a:ext uri="{FF2B5EF4-FFF2-40B4-BE49-F238E27FC236}">
                <a16:creationId xmlns:a16="http://schemas.microsoft.com/office/drawing/2014/main" id="{14DE8E60-F20D-3EF6-ACE4-488C725E713F}"/>
              </a:ext>
            </a:extLst>
          </p:cNvPr>
          <p:cNvSpPr>
            <a:spLocks noGrp="1"/>
          </p:cNvSpPr>
          <p:nvPr>
            <p:ph type="body" sz="quarter" idx="15"/>
          </p:nvPr>
        </p:nvSpPr>
        <p:spPr/>
        <p:txBody>
          <a:bodyPr/>
          <a:lstStyle/>
          <a:p>
            <a:r>
              <a:rPr lang="en-US" dirty="0">
                <a:latin typeface="Arial"/>
                <a:cs typeface="Arial"/>
              </a:rPr>
              <a:t>Need Principle: </a:t>
            </a:r>
            <a:endParaRPr lang="en-US" dirty="0"/>
          </a:p>
          <a:p>
            <a:r>
              <a:rPr lang="en-US" dirty="0">
                <a:latin typeface="Arial"/>
                <a:cs typeface="Arial"/>
              </a:rPr>
              <a:t>What to </a:t>
            </a:r>
            <a:r>
              <a:rPr lang="en-US" dirty="0" err="1">
                <a:latin typeface="Arial"/>
                <a:cs typeface="Arial"/>
              </a:rPr>
              <a:t>TArget</a:t>
            </a:r>
            <a:endParaRPr lang="en-US" dirty="0" err="1"/>
          </a:p>
        </p:txBody>
      </p:sp>
      <p:pic>
        <p:nvPicPr>
          <p:cNvPr id="17" name="Graphic 17" descr="First aid kit with solid fill">
            <a:extLst>
              <a:ext uri="{FF2B5EF4-FFF2-40B4-BE49-F238E27FC236}">
                <a16:creationId xmlns:a16="http://schemas.microsoft.com/office/drawing/2014/main" id="{A0FEBCC7-4563-4DB7-FC34-34046A3BA2AE}"/>
              </a:ext>
            </a:extLst>
          </p:cNvPr>
          <p:cNvPicPr>
            <a:picLocks noGrp="1" noChangeAspect="1"/>
          </p:cNvPicPr>
          <p:nvPr>
            <p:ph type="pic" sz="quarter" idx="25"/>
          </p:nvPr>
        </p:nvPicPr>
        <p:blipFill rotWithShape="1">
          <a:blip r:embed="rId4">
            <a:extLst>
              <a:ext uri="{96DAC541-7B7A-43D3-8B79-37D633B846F1}">
                <asvg:svgBlip xmlns:asvg="http://schemas.microsoft.com/office/drawing/2016/SVG/main" r:embed="rId5"/>
              </a:ext>
            </a:extLst>
          </a:blip>
          <a:srcRect/>
          <a:stretch/>
        </p:blipFill>
        <p:spPr>
          <a:xfrm>
            <a:off x="5642536" y="2259256"/>
            <a:ext cx="932688" cy="932688"/>
          </a:xfrm>
        </p:spPr>
      </p:pic>
      <p:sp>
        <p:nvSpPr>
          <p:cNvPr id="10" name="Text Placeholder 9">
            <a:extLst>
              <a:ext uri="{FF2B5EF4-FFF2-40B4-BE49-F238E27FC236}">
                <a16:creationId xmlns:a16="http://schemas.microsoft.com/office/drawing/2014/main" id="{12E1573A-B64C-018F-834E-A28947E84205}"/>
              </a:ext>
            </a:extLst>
          </p:cNvPr>
          <p:cNvSpPr>
            <a:spLocks noGrp="1"/>
          </p:cNvSpPr>
          <p:nvPr>
            <p:ph type="body" sz="quarter" idx="21"/>
          </p:nvPr>
        </p:nvSpPr>
        <p:spPr/>
        <p:txBody>
          <a:bodyPr/>
          <a:lstStyle/>
          <a:p>
            <a:pPr marL="0" indent="0" algn="ctr">
              <a:buNone/>
            </a:pPr>
            <a:endParaRPr lang="en-US" sz="2000" dirty="0">
              <a:cs typeface="Sabon Next LT"/>
            </a:endParaRPr>
          </a:p>
          <a:p>
            <a:pPr marL="0" indent="0" algn="ctr">
              <a:buNone/>
            </a:pPr>
            <a:endParaRPr lang="en-US" sz="2000" dirty="0">
              <a:cs typeface="Sabon Next LT"/>
            </a:endParaRPr>
          </a:p>
          <a:p>
            <a:pPr marL="0" indent="0" algn="ctr">
              <a:buNone/>
            </a:pPr>
            <a:r>
              <a:rPr lang="en-US" sz="2000" dirty="0">
                <a:cs typeface="Sabon Next LT"/>
              </a:rPr>
              <a:t>Assess and respond to criminogenic needs to reduce recidivism</a:t>
            </a:r>
            <a:endParaRPr lang="en-US" dirty="0">
              <a:cs typeface="Sabon Next LT"/>
            </a:endParaRPr>
          </a:p>
        </p:txBody>
      </p:sp>
      <p:sp>
        <p:nvSpPr>
          <p:cNvPr id="11" name="Text Placeholder 10">
            <a:extLst>
              <a:ext uri="{FF2B5EF4-FFF2-40B4-BE49-F238E27FC236}">
                <a16:creationId xmlns:a16="http://schemas.microsoft.com/office/drawing/2014/main" id="{1EA2A03B-5B10-35B6-B322-24F1777A51AC}"/>
              </a:ext>
            </a:extLst>
          </p:cNvPr>
          <p:cNvSpPr>
            <a:spLocks noGrp="1"/>
          </p:cNvSpPr>
          <p:nvPr>
            <p:ph type="body" sz="quarter" idx="17"/>
          </p:nvPr>
        </p:nvSpPr>
        <p:spPr/>
        <p:txBody>
          <a:bodyPr/>
          <a:lstStyle/>
          <a:p>
            <a:r>
              <a:rPr lang="en-US" dirty="0">
                <a:latin typeface="Arial"/>
                <a:cs typeface="Arial"/>
              </a:rPr>
              <a:t>Responsivity:</a:t>
            </a:r>
          </a:p>
          <a:p>
            <a:r>
              <a:rPr lang="en-US" dirty="0">
                <a:latin typeface="Arial"/>
                <a:cs typeface="Arial"/>
              </a:rPr>
              <a:t>How to Target</a:t>
            </a:r>
            <a:endParaRPr lang="en-US" dirty="0"/>
          </a:p>
        </p:txBody>
      </p:sp>
      <p:pic>
        <p:nvPicPr>
          <p:cNvPr id="19" name="Graphic 19" descr="Care with solid fill">
            <a:extLst>
              <a:ext uri="{FF2B5EF4-FFF2-40B4-BE49-F238E27FC236}">
                <a16:creationId xmlns:a16="http://schemas.microsoft.com/office/drawing/2014/main" id="{BF419D99-2BEA-F60A-B037-8855EF868D62}"/>
              </a:ext>
            </a:extLst>
          </p:cNvPr>
          <p:cNvPicPr>
            <a:picLocks noGrp="1" noChangeAspect="1"/>
          </p:cNvPicPr>
          <p:nvPr>
            <p:ph type="pic" sz="quarter" idx="24"/>
          </p:nvPr>
        </p:nvPicPr>
        <p:blipFill rotWithShape="1">
          <a:blip r:embed="rId6">
            <a:extLst>
              <a:ext uri="{96DAC541-7B7A-43D3-8B79-37D633B846F1}">
                <asvg:svgBlip xmlns:asvg="http://schemas.microsoft.com/office/drawing/2016/SVG/main" r:embed="rId7"/>
              </a:ext>
            </a:extLst>
          </a:blip>
          <a:srcRect t="85" b="85"/>
          <a:stretch/>
        </p:blipFill>
        <p:spPr>
          <a:xfrm>
            <a:off x="9290992" y="2259256"/>
            <a:ext cx="932688" cy="932688"/>
          </a:xfrm>
        </p:spPr>
      </p:pic>
      <p:sp>
        <p:nvSpPr>
          <p:cNvPr id="13" name="Text Placeholder 12">
            <a:extLst>
              <a:ext uri="{FF2B5EF4-FFF2-40B4-BE49-F238E27FC236}">
                <a16:creationId xmlns:a16="http://schemas.microsoft.com/office/drawing/2014/main" id="{E4FDCE90-F1F1-E35B-AD95-FA9F499A186F}"/>
              </a:ext>
            </a:extLst>
          </p:cNvPr>
          <p:cNvSpPr>
            <a:spLocks noGrp="1"/>
          </p:cNvSpPr>
          <p:nvPr>
            <p:ph type="body" sz="quarter" idx="22"/>
          </p:nvPr>
        </p:nvSpPr>
        <p:spPr/>
        <p:txBody>
          <a:bodyPr/>
          <a:lstStyle/>
          <a:p>
            <a:pPr marL="0" indent="0">
              <a:buNone/>
            </a:pPr>
            <a:endParaRPr lang="en-US">
              <a:cs typeface="Sabon Next LT"/>
            </a:endParaRPr>
          </a:p>
          <a:p>
            <a:pPr marL="0" indent="0" algn="ctr">
              <a:buNone/>
            </a:pPr>
            <a:r>
              <a:rPr lang="en-US" sz="2000" dirty="0">
                <a:cs typeface="Sabon Next LT"/>
              </a:rPr>
              <a:t>Tailor interventions to the specific characteristics, culture, language, and learning style of the individual</a:t>
            </a:r>
          </a:p>
        </p:txBody>
      </p:sp>
    </p:spTree>
    <p:extLst>
      <p:ext uri="{BB962C8B-B14F-4D97-AF65-F5344CB8AC3E}">
        <p14:creationId xmlns:p14="http://schemas.microsoft.com/office/powerpoint/2010/main" val="174448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652ABD-4D97-F9DB-1DBF-1EEAEADC9E6B}"/>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lnSpc>
                <a:spcPct val="90000"/>
              </a:lnSpc>
            </a:pPr>
            <a:r>
              <a:rPr lang="en-US" sz="6000" kern="1200">
                <a:solidFill>
                  <a:schemeClr val="tx1"/>
                </a:solidFill>
                <a:latin typeface="+mj-lt"/>
                <a:ea typeface="+mj-ea"/>
                <a:cs typeface="+mj-cs"/>
              </a:rPr>
              <a:t>Risk and Reducing Recidivism</a:t>
            </a:r>
          </a:p>
        </p:txBody>
      </p:sp>
      <p:sp>
        <p:nvSpPr>
          <p:cNvPr id="3" name="Text Placeholder 2">
            <a:extLst>
              <a:ext uri="{FF2B5EF4-FFF2-40B4-BE49-F238E27FC236}">
                <a16:creationId xmlns:a16="http://schemas.microsoft.com/office/drawing/2014/main" id="{CE3C1C9B-6B0F-CC23-0788-040447FA6C69}"/>
              </a:ext>
            </a:extLst>
          </p:cNvPr>
          <p:cNvSpPr>
            <a:spLocks noGrp="1"/>
          </p:cNvSpPr>
          <p:nvPr>
            <p:ph type="body" idx="1"/>
          </p:nvPr>
        </p:nvSpPr>
        <p:spPr>
          <a:xfrm>
            <a:off x="4038600" y="4782320"/>
            <a:ext cx="7644627" cy="1329443"/>
          </a:xfrm>
        </p:spPr>
        <p:txBody>
          <a:bodyPr vert="horz" lIns="91440" tIns="45720" rIns="91440" bIns="45720" rtlCol="0" anchor="t">
            <a:normAutofit/>
          </a:bodyPr>
          <a:lstStyle/>
          <a:p>
            <a:pPr algn="r">
              <a:lnSpc>
                <a:spcPct val="90000"/>
              </a:lnSpc>
              <a:spcBef>
                <a:spcPts val="1000"/>
              </a:spcBef>
            </a:pPr>
            <a:r>
              <a:rPr lang="en-US" dirty="0">
                <a:solidFill>
                  <a:schemeClr val="tx1"/>
                </a:solidFill>
                <a:cs typeface="Sabon Next LT"/>
              </a:rPr>
              <a:t>Using Risk in Interventions and Treatment</a:t>
            </a:r>
            <a:endParaRPr lang="en-US" sz="2400" kern="1200" dirty="0">
              <a:solidFill>
                <a:schemeClr val="tx1"/>
              </a:solidFill>
              <a:latin typeface="+mn-lt"/>
              <a:cs typeface="Sabon Next LT"/>
            </a:endParaRPr>
          </a:p>
        </p:txBody>
      </p:sp>
    </p:spTree>
    <p:extLst>
      <p:ext uri="{BB962C8B-B14F-4D97-AF65-F5344CB8AC3E}">
        <p14:creationId xmlns:p14="http://schemas.microsoft.com/office/powerpoint/2010/main" val="398445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2519708-49BF-AEDC-896F-102A599BC829}"/>
              </a:ext>
            </a:extLst>
          </p:cNvPr>
          <p:cNvSpPr/>
          <p:nvPr/>
        </p:nvSpPr>
        <p:spPr>
          <a:xfrm>
            <a:off x="5187130" y="3749161"/>
            <a:ext cx="2285998" cy="73741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FCB6220-95FE-EF30-941A-5E3B2B870BE8}"/>
              </a:ext>
            </a:extLst>
          </p:cNvPr>
          <p:cNvSpPr/>
          <p:nvPr/>
        </p:nvSpPr>
        <p:spPr>
          <a:xfrm>
            <a:off x="5184058" y="2283540"/>
            <a:ext cx="1966450" cy="73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874D0-2CDC-283D-9951-6DD5EFB828EF}"/>
              </a:ext>
            </a:extLst>
          </p:cNvPr>
          <p:cNvSpPr>
            <a:spLocks noGrp="1"/>
          </p:cNvSpPr>
          <p:nvPr>
            <p:ph type="title"/>
          </p:nvPr>
        </p:nvSpPr>
        <p:spPr>
          <a:xfrm>
            <a:off x="5310894" y="306373"/>
            <a:ext cx="7025738" cy="865633"/>
          </a:xfrm>
        </p:spPr>
        <p:txBody>
          <a:bodyPr/>
          <a:lstStyle/>
          <a:p>
            <a:r>
              <a:rPr lang="en-US" dirty="0">
                <a:latin typeface="Arial"/>
                <a:cs typeface="Arial"/>
              </a:rPr>
              <a:t>The risk principle</a:t>
            </a:r>
            <a:endParaRPr lang="en-US" dirty="0"/>
          </a:p>
        </p:txBody>
      </p:sp>
      <p:sp>
        <p:nvSpPr>
          <p:cNvPr id="4" name="Text Placeholder 3">
            <a:extLst>
              <a:ext uri="{FF2B5EF4-FFF2-40B4-BE49-F238E27FC236}">
                <a16:creationId xmlns:a16="http://schemas.microsoft.com/office/drawing/2014/main" id="{1EB6B7A7-8A8A-49B8-53DD-86C0E01879B8}"/>
              </a:ext>
            </a:extLst>
          </p:cNvPr>
          <p:cNvSpPr>
            <a:spLocks noGrp="1"/>
          </p:cNvSpPr>
          <p:nvPr>
            <p:ph type="body" sz="quarter" idx="13"/>
          </p:nvPr>
        </p:nvSpPr>
        <p:spPr>
          <a:xfrm>
            <a:off x="5286314" y="1260475"/>
            <a:ext cx="7053979" cy="638124"/>
          </a:xfrm>
        </p:spPr>
        <p:txBody>
          <a:bodyPr vert="horz" lIns="0" tIns="0" rIns="0" bIns="0" rtlCol="0" anchor="t">
            <a:noAutofit/>
          </a:bodyPr>
          <a:lstStyle/>
          <a:p>
            <a:r>
              <a:rPr lang="en-US" b="1" dirty="0">
                <a:ea typeface="+mn-lt"/>
                <a:cs typeface="+mn-lt"/>
              </a:rPr>
              <a:t>Vary the intensity of intervention (treatment &amp; supervision) by risk level.</a:t>
            </a:r>
            <a:endParaRPr lang="en-US" dirty="0"/>
          </a:p>
        </p:txBody>
      </p:sp>
      <p:sp>
        <p:nvSpPr>
          <p:cNvPr id="6" name="Slide Number Placeholder 5">
            <a:extLst>
              <a:ext uri="{FF2B5EF4-FFF2-40B4-BE49-F238E27FC236}">
                <a16:creationId xmlns:a16="http://schemas.microsoft.com/office/drawing/2014/main" id="{E15B0CEB-64B6-E00C-2BC8-85B2F2ED39E8}"/>
              </a:ext>
            </a:extLst>
          </p:cNvPr>
          <p:cNvSpPr>
            <a:spLocks noGrp="1"/>
          </p:cNvSpPr>
          <p:nvPr>
            <p:ph type="sldNum" sz="quarter" idx="12"/>
          </p:nvPr>
        </p:nvSpPr>
        <p:spPr/>
        <p:txBody>
          <a:bodyPr/>
          <a:lstStyle/>
          <a:p>
            <a:fld id="{48F63A3B-78C7-47BE-AE5E-E10140E04643}" type="slidenum">
              <a:rPr lang="en-US" dirty="0"/>
              <a:t>12</a:t>
            </a:fld>
            <a:endParaRPr lang="en-US" dirty="0"/>
          </a:p>
        </p:txBody>
      </p:sp>
      <p:sp>
        <p:nvSpPr>
          <p:cNvPr id="7" name="TextBox 6">
            <a:extLst>
              <a:ext uri="{FF2B5EF4-FFF2-40B4-BE49-F238E27FC236}">
                <a16:creationId xmlns:a16="http://schemas.microsoft.com/office/drawing/2014/main" id="{86C5C8FA-B0DC-6C65-42E5-3620D016A46D}"/>
              </a:ext>
            </a:extLst>
          </p:cNvPr>
          <p:cNvSpPr txBox="1"/>
          <p:nvPr/>
        </p:nvSpPr>
        <p:spPr>
          <a:xfrm>
            <a:off x="5437239" y="2438400"/>
            <a:ext cx="6356554"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High risk:</a:t>
            </a:r>
            <a:endParaRPr lang="en-US" sz="2400" dirty="0">
              <a:cs typeface="Sabon Next LT"/>
            </a:endParaRPr>
          </a:p>
          <a:p>
            <a:endParaRPr lang="en-US" sz="2400" dirty="0">
              <a:cs typeface="Sabon Next LT"/>
            </a:endParaRPr>
          </a:p>
          <a:p>
            <a:pPr marL="285750" indent="-285750">
              <a:buFont typeface="Arial"/>
              <a:buChar char="•"/>
            </a:pPr>
            <a:r>
              <a:rPr lang="en-US" sz="2400" dirty="0">
                <a:cs typeface="Sabon Next LT"/>
              </a:rPr>
              <a:t>Provide more Intensive Interventions</a:t>
            </a:r>
          </a:p>
          <a:p>
            <a:pPr marL="285750" indent="-285750">
              <a:buFont typeface="Arial"/>
              <a:buChar char="•"/>
            </a:pPr>
            <a:endParaRPr lang="en-US" sz="2400" dirty="0">
              <a:cs typeface="Sabon Next LT"/>
            </a:endParaRPr>
          </a:p>
          <a:p>
            <a:pPr>
              <a:buFont typeface="Arial"/>
            </a:pPr>
            <a:r>
              <a:rPr lang="en-US" sz="2400" dirty="0">
                <a:cs typeface="Sabon Next LT"/>
              </a:rPr>
              <a:t>Lower Risk:</a:t>
            </a:r>
          </a:p>
          <a:p>
            <a:endParaRPr lang="en-US" sz="2400" dirty="0">
              <a:cs typeface="Sabon Next LT"/>
            </a:endParaRPr>
          </a:p>
          <a:p>
            <a:pPr marL="285750" indent="-285750">
              <a:buFont typeface="Arial"/>
              <a:buChar char="•"/>
            </a:pPr>
            <a:r>
              <a:rPr lang="en-US" sz="2400" dirty="0">
                <a:cs typeface="Sabon Next LT"/>
              </a:rPr>
              <a:t>Interventions can be harmful: </a:t>
            </a:r>
            <a:r>
              <a:rPr lang="en-US" sz="2400" i="1" dirty="0">
                <a:cs typeface="Sabon Next LT"/>
              </a:rPr>
              <a:t>why?</a:t>
            </a:r>
          </a:p>
          <a:p>
            <a:pPr marL="742950" lvl="1" indent="-285750">
              <a:buFont typeface="Arial"/>
              <a:buChar char="•"/>
            </a:pPr>
            <a:r>
              <a:rPr lang="en-US" sz="2400" dirty="0">
                <a:cs typeface="Sabon Next LT"/>
              </a:rPr>
              <a:t>Interferes with work or school </a:t>
            </a:r>
          </a:p>
          <a:p>
            <a:pPr marL="742950" lvl="1" indent="-285750">
              <a:buFont typeface="Arial"/>
              <a:buChar char="•"/>
            </a:pPr>
            <a:r>
              <a:rPr lang="en-US" sz="2400" dirty="0">
                <a:cs typeface="Sabon Next LT"/>
              </a:rPr>
              <a:t>Interferes with family obligations</a:t>
            </a:r>
          </a:p>
          <a:p>
            <a:pPr marL="742950" lvl="1" indent="-285750">
              <a:buFont typeface="Arial"/>
              <a:buChar char="•"/>
            </a:pPr>
            <a:r>
              <a:rPr lang="en-US" sz="2400" dirty="0">
                <a:cs typeface="Sabon Next LT"/>
              </a:rPr>
              <a:t>Interferes with pro-social engagements</a:t>
            </a:r>
          </a:p>
          <a:p>
            <a:pPr marL="742950" lvl="1" indent="-285750">
              <a:buFont typeface="Arial"/>
              <a:buChar char="•"/>
            </a:pPr>
            <a:endParaRPr lang="en-US" i="1" dirty="0">
              <a:cs typeface="Sabon Next LT"/>
            </a:endParaRPr>
          </a:p>
        </p:txBody>
      </p:sp>
      <p:sp>
        <p:nvSpPr>
          <p:cNvPr id="13" name="TextBox 12">
            <a:extLst>
              <a:ext uri="{FF2B5EF4-FFF2-40B4-BE49-F238E27FC236}">
                <a16:creationId xmlns:a16="http://schemas.microsoft.com/office/drawing/2014/main" id="{F8957BD7-AD29-B00A-3261-0152D7E677FE}"/>
              </a:ext>
            </a:extLst>
          </p:cNvPr>
          <p:cNvSpPr txBox="1"/>
          <p:nvPr/>
        </p:nvSpPr>
        <p:spPr>
          <a:xfrm>
            <a:off x="138573" y="3026798"/>
            <a:ext cx="230074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Supported by more than 400 studies!</a:t>
            </a:r>
          </a:p>
        </p:txBody>
      </p:sp>
    </p:spTree>
    <p:extLst>
      <p:ext uri="{BB962C8B-B14F-4D97-AF65-F5344CB8AC3E}">
        <p14:creationId xmlns:p14="http://schemas.microsoft.com/office/powerpoint/2010/main" val="175355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1F110D-7D76-6DAF-389A-0BF9A8A6F784}"/>
              </a:ext>
            </a:extLst>
          </p:cNvPr>
          <p:cNvSpPr>
            <a:spLocks noGrp="1"/>
          </p:cNvSpPr>
          <p:nvPr>
            <p:ph type="title"/>
          </p:nvPr>
        </p:nvSpPr>
        <p:spPr>
          <a:xfrm>
            <a:off x="996183" y="1599020"/>
            <a:ext cx="3520926" cy="3601914"/>
          </a:xfrm>
        </p:spPr>
        <p:txBody>
          <a:bodyPr anchor="ctr">
            <a:normAutofit/>
          </a:bodyPr>
          <a:lstStyle/>
          <a:p>
            <a:r>
              <a:rPr lang="en-US" sz="2800" dirty="0">
                <a:solidFill>
                  <a:schemeClr val="tx1"/>
                </a:solidFill>
              </a:rPr>
              <a:t>Negative Effects of Intensive Interventions</a:t>
            </a:r>
          </a:p>
        </p:txBody>
      </p:sp>
      <p:graphicFrame>
        <p:nvGraphicFramePr>
          <p:cNvPr id="6" name="Content Placeholder 2">
            <a:extLst>
              <a:ext uri="{FF2B5EF4-FFF2-40B4-BE49-F238E27FC236}">
                <a16:creationId xmlns:a16="http://schemas.microsoft.com/office/drawing/2014/main" id="{E4124898-DE01-684C-4CB8-397B13856579}"/>
              </a:ext>
            </a:extLst>
          </p:cNvPr>
          <p:cNvGraphicFramePr>
            <a:graphicFrameLocks noGrp="1"/>
          </p:cNvGraphicFramePr>
          <p:nvPr>
            <p:ph idx="1"/>
            <p:extLst>
              <p:ext uri="{D42A27DB-BD31-4B8C-83A1-F6EECF244321}">
                <p14:modId xmlns:p14="http://schemas.microsoft.com/office/powerpoint/2010/main" val="2016933912"/>
              </p:ext>
            </p:extLst>
          </p:nvPr>
        </p:nvGraphicFramePr>
        <p:xfrm>
          <a:off x="5042848" y="774096"/>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077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85768-7EE8-AB68-D622-159481F51B7D}"/>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lnSpc>
                <a:spcPct val="90000"/>
              </a:lnSpc>
            </a:pPr>
            <a:r>
              <a:rPr lang="en-US" sz="2200" kern="1200">
                <a:solidFill>
                  <a:srgbClr val="FFFFFF"/>
                </a:solidFill>
                <a:latin typeface="+mj-lt"/>
                <a:ea typeface="+mj-ea"/>
                <a:cs typeface="+mj-cs"/>
              </a:rPr>
              <a:t>Risk-Need Based Interventions</a:t>
            </a:r>
          </a:p>
        </p:txBody>
      </p:sp>
      <p:sp>
        <p:nvSpPr>
          <p:cNvPr id="5" name="Slide Number Placeholder 4">
            <a:extLst>
              <a:ext uri="{FF2B5EF4-FFF2-40B4-BE49-F238E27FC236}">
                <a16:creationId xmlns:a16="http://schemas.microsoft.com/office/drawing/2014/main" id="{E7B23276-B7D0-11E8-BB81-DE14B1A893DC}"/>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lgn="r" defTabSz="914400">
              <a:spcAft>
                <a:spcPts val="600"/>
              </a:spcAft>
            </a:pPr>
            <a:fld id="{48F63A3B-78C7-47BE-AE5E-E10140E04643}" type="slidenum">
              <a:rPr lang="en-US" sz="1100">
                <a:solidFill>
                  <a:schemeClr val="tx1">
                    <a:lumMod val="50000"/>
                    <a:lumOff val="50000"/>
                  </a:schemeClr>
                </a:solidFill>
                <a:latin typeface="+mn-lt"/>
                <a:cs typeface="+mn-cs"/>
              </a:rPr>
              <a:pPr algn="r" defTabSz="914400">
                <a:spcAft>
                  <a:spcPts val="600"/>
                </a:spcAft>
              </a:pPr>
              <a:t>14</a:t>
            </a:fld>
            <a:endParaRPr lang="en-US" sz="1100">
              <a:solidFill>
                <a:schemeClr val="tx1">
                  <a:lumMod val="50000"/>
                  <a:lumOff val="50000"/>
                </a:schemeClr>
              </a:solidFill>
              <a:latin typeface="+mn-lt"/>
              <a:cs typeface="+mn-cs"/>
            </a:endParaRPr>
          </a:p>
        </p:txBody>
      </p:sp>
      <p:graphicFrame>
        <p:nvGraphicFramePr>
          <p:cNvPr id="7" name="Content Placeholder 2">
            <a:extLst>
              <a:ext uri="{FF2B5EF4-FFF2-40B4-BE49-F238E27FC236}">
                <a16:creationId xmlns:a16="http://schemas.microsoft.com/office/drawing/2014/main" id="{6C1A804E-E228-70CF-4375-53AA039B969F}"/>
              </a:ext>
            </a:extLst>
          </p:cNvPr>
          <p:cNvGraphicFramePr>
            <a:graphicFrameLocks noGrp="1"/>
          </p:cNvGraphicFramePr>
          <p:nvPr>
            <p:ph sz="half" idx="1"/>
            <p:extLst>
              <p:ext uri="{D42A27DB-BD31-4B8C-83A1-F6EECF244321}">
                <p14:modId xmlns:p14="http://schemas.microsoft.com/office/powerpoint/2010/main" val="218283783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90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E3AD-B27C-1EF5-B41F-83C24233C5A5}"/>
              </a:ext>
            </a:extLst>
          </p:cNvPr>
          <p:cNvSpPr>
            <a:spLocks noGrp="1"/>
          </p:cNvSpPr>
          <p:nvPr>
            <p:ph type="ctrTitle"/>
          </p:nvPr>
        </p:nvSpPr>
        <p:spPr>
          <a:xfrm>
            <a:off x="863659" y="2190257"/>
            <a:ext cx="6608065" cy="2478382"/>
          </a:xfrm>
        </p:spPr>
        <p:txBody>
          <a:bodyPr/>
          <a:lstStyle/>
          <a:p>
            <a:r>
              <a:rPr lang="en-US" sz="6600" dirty="0"/>
              <a:t>Risk &amp; Racial Bias</a:t>
            </a:r>
          </a:p>
        </p:txBody>
      </p:sp>
    </p:spTree>
    <p:extLst>
      <p:ext uri="{BB962C8B-B14F-4D97-AF65-F5344CB8AC3E}">
        <p14:creationId xmlns:p14="http://schemas.microsoft.com/office/powerpoint/2010/main" val="110481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AC869-4D07-6106-F841-4F8BBD9E4773}"/>
              </a:ext>
            </a:extLst>
          </p:cNvPr>
          <p:cNvSpPr>
            <a:spLocks noGrp="1"/>
          </p:cNvSpPr>
          <p:nvPr>
            <p:ph type="title"/>
          </p:nvPr>
        </p:nvSpPr>
        <p:spPr>
          <a:xfrm>
            <a:off x="594360" y="640263"/>
            <a:ext cx="3822192" cy="1344975"/>
          </a:xfrm>
        </p:spPr>
        <p:txBody>
          <a:bodyPr>
            <a:normAutofit/>
          </a:bodyPr>
          <a:lstStyle/>
          <a:p>
            <a:pPr>
              <a:lnSpc>
                <a:spcPct val="90000"/>
              </a:lnSpc>
            </a:pPr>
            <a:r>
              <a:rPr lang="en-US" sz="2800">
                <a:solidFill>
                  <a:schemeClr val="bg1"/>
                </a:solidFill>
              </a:rPr>
              <a:t>Racial &amp; Ethnic Disparities</a:t>
            </a:r>
          </a:p>
        </p:txBody>
      </p:sp>
      <p:cxnSp>
        <p:nvCxnSpPr>
          <p:cNvPr id="32" name="Straight Connector 3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2D62FD-F494-7867-5FB0-D81B67F6C359}"/>
              </a:ext>
            </a:extLst>
          </p:cNvPr>
          <p:cNvSpPr>
            <a:spLocks noGrp="1"/>
          </p:cNvSpPr>
          <p:nvPr>
            <p:ph idx="1"/>
          </p:nvPr>
        </p:nvSpPr>
        <p:spPr>
          <a:xfrm>
            <a:off x="593610" y="2622804"/>
            <a:ext cx="3811754" cy="3271969"/>
          </a:xfrm>
        </p:spPr>
        <p:txBody>
          <a:bodyPr vert="horz" lIns="91440" tIns="45720" rIns="91440" bIns="45720" rtlCol="0" anchor="t">
            <a:normAutofit/>
          </a:bodyPr>
          <a:lstStyle/>
          <a:p>
            <a:r>
              <a:rPr lang="en-US" sz="2800" dirty="0">
                <a:solidFill>
                  <a:schemeClr val="bg1"/>
                </a:solidFill>
                <a:ea typeface="+mn-lt"/>
                <a:cs typeface="+mn-lt"/>
              </a:rPr>
              <a:t>Risk assessment has the potential to reduce or exacerbate disparities </a:t>
            </a:r>
            <a:endParaRPr lang="en-US" sz="2000" dirty="0">
              <a:solidFill>
                <a:schemeClr val="bg1"/>
              </a:solidFill>
              <a:cs typeface="Sabon Next LT"/>
            </a:endParaRPr>
          </a:p>
        </p:txBody>
      </p:sp>
      <p:pic>
        <p:nvPicPr>
          <p:cNvPr id="7" name="Picture 6">
            <a:extLst>
              <a:ext uri="{FF2B5EF4-FFF2-40B4-BE49-F238E27FC236}">
                <a16:creationId xmlns:a16="http://schemas.microsoft.com/office/drawing/2014/main" id="{457E7038-5C20-817D-A489-69E72937FF60}"/>
              </a:ext>
            </a:extLst>
          </p:cNvPr>
          <p:cNvPicPr>
            <a:picLocks noChangeAspect="1"/>
          </p:cNvPicPr>
          <p:nvPr/>
        </p:nvPicPr>
        <p:blipFill>
          <a:blip r:embed="rId2"/>
          <a:stretch>
            <a:fillRect/>
          </a:stretch>
        </p:blipFill>
        <p:spPr>
          <a:xfrm>
            <a:off x="5110716" y="934182"/>
            <a:ext cx="6596652" cy="4834187"/>
          </a:xfrm>
          <a:prstGeom prst="rect">
            <a:avLst/>
          </a:prstGeom>
        </p:spPr>
      </p:pic>
      <p:sp>
        <p:nvSpPr>
          <p:cNvPr id="4" name="Slide Number Placeholder 3">
            <a:extLst>
              <a:ext uri="{FF2B5EF4-FFF2-40B4-BE49-F238E27FC236}">
                <a16:creationId xmlns:a16="http://schemas.microsoft.com/office/drawing/2014/main" id="{31A289CB-3F1D-6F60-DE99-B903B7233819}"/>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a:pPr>
                <a:spcAft>
                  <a:spcPts val="600"/>
                </a:spcAft>
              </a:pPr>
              <a:t>16</a:t>
            </a:fld>
            <a:endParaRPr lang="en-US"/>
          </a:p>
        </p:txBody>
      </p:sp>
    </p:spTree>
    <p:extLst>
      <p:ext uri="{BB962C8B-B14F-4D97-AF65-F5344CB8AC3E}">
        <p14:creationId xmlns:p14="http://schemas.microsoft.com/office/powerpoint/2010/main" val="247693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123AFC7-0CF8-9665-0FFD-9AA5726E21A6}"/>
              </a:ext>
            </a:extLst>
          </p:cNvPr>
          <p:cNvSpPr/>
          <p:nvPr/>
        </p:nvSpPr>
        <p:spPr>
          <a:xfrm>
            <a:off x="1254689" y="1719197"/>
            <a:ext cx="3048000" cy="80375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C32AA-9CFA-1E89-F4AE-A711F9EA5A28}"/>
              </a:ext>
            </a:extLst>
          </p:cNvPr>
          <p:cNvSpPr>
            <a:spLocks noGrp="1"/>
          </p:cNvSpPr>
          <p:nvPr>
            <p:ph type="title"/>
          </p:nvPr>
        </p:nvSpPr>
        <p:spPr>
          <a:xfrm>
            <a:off x="1550514" y="589307"/>
            <a:ext cx="6766560" cy="768096"/>
          </a:xfrm>
        </p:spPr>
        <p:txBody>
          <a:bodyPr/>
          <a:lstStyle/>
          <a:p>
            <a:r>
              <a:rPr lang="en-US" dirty="0"/>
              <a:t>Why is that?</a:t>
            </a:r>
          </a:p>
        </p:txBody>
      </p:sp>
      <p:sp>
        <p:nvSpPr>
          <p:cNvPr id="3" name="Content Placeholder 2">
            <a:extLst>
              <a:ext uri="{FF2B5EF4-FFF2-40B4-BE49-F238E27FC236}">
                <a16:creationId xmlns:a16="http://schemas.microsoft.com/office/drawing/2014/main" id="{A11B7768-845F-BD5A-89CB-41A45D63EE16}"/>
              </a:ext>
            </a:extLst>
          </p:cNvPr>
          <p:cNvSpPr>
            <a:spLocks noGrp="1"/>
          </p:cNvSpPr>
          <p:nvPr>
            <p:ph idx="1"/>
          </p:nvPr>
        </p:nvSpPr>
        <p:spPr>
          <a:xfrm>
            <a:off x="1550514" y="1877359"/>
            <a:ext cx="7173948" cy="3786117"/>
          </a:xfrm>
        </p:spPr>
        <p:txBody>
          <a:bodyPr vert="horz" lIns="91440" tIns="45720" rIns="91440" bIns="45720" rtlCol="0" anchor="t">
            <a:noAutofit/>
          </a:bodyPr>
          <a:lstStyle/>
          <a:p>
            <a:pPr>
              <a:spcBef>
                <a:spcPts val="0"/>
              </a:spcBef>
            </a:pPr>
            <a:r>
              <a:rPr lang="en-US" sz="2400" b="1" dirty="0">
                <a:ea typeface="+mn-lt"/>
                <a:cs typeface="+mn-lt"/>
              </a:rPr>
              <a:t>Decrease Bias:</a:t>
            </a:r>
            <a:endParaRPr lang="en-US" sz="2400" b="1">
              <a:cs typeface="Sabon Next LT"/>
            </a:endParaRPr>
          </a:p>
          <a:p>
            <a:pPr>
              <a:spcBef>
                <a:spcPts val="0"/>
              </a:spcBef>
            </a:pPr>
            <a:endParaRPr lang="en-US" sz="2400" dirty="0">
              <a:ea typeface="+mn-lt"/>
              <a:cs typeface="+mn-lt"/>
            </a:endParaRPr>
          </a:p>
          <a:p>
            <a:pPr marL="285750" indent="-285750">
              <a:spcBef>
                <a:spcPts val="0"/>
              </a:spcBef>
              <a:buChar char="•"/>
            </a:pPr>
            <a:r>
              <a:rPr lang="en-US" sz="2400" dirty="0">
                <a:ea typeface="+mn-lt"/>
                <a:cs typeface="+mn-lt"/>
              </a:rPr>
              <a:t>Limits bias and problematic discretion in judges and prosecutors</a:t>
            </a:r>
          </a:p>
          <a:p>
            <a:pPr marL="285750" indent="-285750">
              <a:spcBef>
                <a:spcPts val="0"/>
              </a:spcBef>
              <a:buChar char="•"/>
            </a:pPr>
            <a:r>
              <a:rPr lang="en-US" sz="2400" dirty="0">
                <a:ea typeface="+mn-lt"/>
                <a:cs typeface="+mn-lt"/>
              </a:rPr>
              <a:t>When done properly – it can guide outcomes towards higher release rates for Black and Brown defendants</a:t>
            </a:r>
          </a:p>
          <a:p>
            <a:pPr marL="285750" indent="-285750">
              <a:spcBef>
                <a:spcPts val="0"/>
              </a:spcBef>
              <a:buChar char="•"/>
            </a:pPr>
            <a:r>
              <a:rPr lang="en-US" sz="2400" dirty="0">
                <a:ea typeface="+mn-lt"/>
                <a:cs typeface="+mn-lt"/>
              </a:rPr>
              <a:t>When paired with a needs assessment can be used to provide supportive interventions</a:t>
            </a:r>
            <a:endParaRPr lang="en-US" sz="2400" dirty="0">
              <a:cs typeface="Sabon Next LT"/>
            </a:endParaRPr>
          </a:p>
        </p:txBody>
      </p:sp>
      <p:sp>
        <p:nvSpPr>
          <p:cNvPr id="4" name="Slide Number Placeholder 3">
            <a:extLst>
              <a:ext uri="{FF2B5EF4-FFF2-40B4-BE49-F238E27FC236}">
                <a16:creationId xmlns:a16="http://schemas.microsoft.com/office/drawing/2014/main" id="{636609D9-7919-8DB0-0B69-3F924A938286}"/>
              </a:ext>
            </a:extLst>
          </p:cNvPr>
          <p:cNvSpPr>
            <a:spLocks noGrp="1"/>
          </p:cNvSpPr>
          <p:nvPr>
            <p:ph type="sldNum" sz="quarter" idx="12"/>
          </p:nvPr>
        </p:nvSpPr>
        <p:spPr/>
        <p:txBody>
          <a:bodyPr/>
          <a:lstStyle/>
          <a:p>
            <a:fld id="{48F63A3B-78C7-47BE-AE5E-E10140E04643}" type="slidenum">
              <a:rPr lang="en-US" dirty="0"/>
              <a:t>17</a:t>
            </a:fld>
            <a:endParaRPr lang="en-US" dirty="0"/>
          </a:p>
        </p:txBody>
      </p:sp>
    </p:spTree>
    <p:extLst>
      <p:ext uri="{BB962C8B-B14F-4D97-AF65-F5344CB8AC3E}">
        <p14:creationId xmlns:p14="http://schemas.microsoft.com/office/powerpoint/2010/main" val="136002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B499C49-0B9F-9D08-1957-7AC43B745A2F}"/>
              </a:ext>
            </a:extLst>
          </p:cNvPr>
          <p:cNvSpPr/>
          <p:nvPr/>
        </p:nvSpPr>
        <p:spPr>
          <a:xfrm>
            <a:off x="1505210" y="1844456"/>
            <a:ext cx="2901862" cy="793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C32AA-9CFA-1E89-F4AE-A711F9EA5A28}"/>
              </a:ext>
            </a:extLst>
          </p:cNvPr>
          <p:cNvSpPr>
            <a:spLocks noGrp="1"/>
          </p:cNvSpPr>
          <p:nvPr>
            <p:ph type="title"/>
          </p:nvPr>
        </p:nvSpPr>
        <p:spPr>
          <a:xfrm>
            <a:off x="1508760" y="672815"/>
            <a:ext cx="6766560" cy="768096"/>
          </a:xfrm>
        </p:spPr>
        <p:txBody>
          <a:bodyPr/>
          <a:lstStyle/>
          <a:p>
            <a:r>
              <a:rPr lang="en-US" dirty="0"/>
              <a:t>Why is that?</a:t>
            </a:r>
          </a:p>
        </p:txBody>
      </p:sp>
      <p:sp>
        <p:nvSpPr>
          <p:cNvPr id="3" name="Content Placeholder 2">
            <a:extLst>
              <a:ext uri="{FF2B5EF4-FFF2-40B4-BE49-F238E27FC236}">
                <a16:creationId xmlns:a16="http://schemas.microsoft.com/office/drawing/2014/main" id="{A11B7768-845F-BD5A-89CB-41A45D63EE16}"/>
              </a:ext>
            </a:extLst>
          </p:cNvPr>
          <p:cNvSpPr>
            <a:spLocks noGrp="1"/>
          </p:cNvSpPr>
          <p:nvPr>
            <p:ph idx="1"/>
          </p:nvPr>
        </p:nvSpPr>
        <p:spPr>
          <a:xfrm>
            <a:off x="1801034" y="2002620"/>
            <a:ext cx="6839920" cy="3452089"/>
          </a:xfrm>
        </p:spPr>
        <p:txBody>
          <a:bodyPr vert="horz" lIns="91440" tIns="45720" rIns="91440" bIns="45720" rtlCol="0" anchor="t">
            <a:noAutofit/>
          </a:bodyPr>
          <a:lstStyle/>
          <a:p>
            <a:r>
              <a:rPr lang="en-US" sz="2400" b="1" dirty="0">
                <a:ea typeface="+mn-lt"/>
                <a:cs typeface="+mn-lt"/>
              </a:rPr>
              <a:t>Increase Bias:</a:t>
            </a:r>
          </a:p>
          <a:p>
            <a:endParaRPr lang="en-US" sz="2400" dirty="0">
              <a:ea typeface="+mn-lt"/>
              <a:cs typeface="+mn-lt"/>
            </a:endParaRPr>
          </a:p>
          <a:p>
            <a:pPr marL="285750" indent="-285750">
              <a:buFont typeface="Arial,Sans-Serif"/>
              <a:buChar char="•"/>
            </a:pPr>
            <a:r>
              <a:rPr lang="en-US" sz="2400" dirty="0">
                <a:ea typeface="+mn-lt"/>
                <a:cs typeface="+mn-lt"/>
              </a:rPr>
              <a:t>Bakes system bias into the risk scores</a:t>
            </a:r>
          </a:p>
          <a:p>
            <a:pPr marL="285750" indent="-285750">
              <a:buFont typeface="Arial,Sans-Serif"/>
              <a:buChar char="•"/>
            </a:pPr>
            <a:r>
              <a:rPr lang="en-US" sz="2400" dirty="0">
                <a:ea typeface="+mn-lt"/>
                <a:cs typeface="+mn-lt"/>
              </a:rPr>
              <a:t>Can be less accurate for Black and Brown individuals</a:t>
            </a:r>
          </a:p>
          <a:p>
            <a:pPr marL="285750" indent="-285750">
              <a:buFont typeface="Arial,Sans-Serif"/>
              <a:buChar char="•"/>
            </a:pPr>
            <a:r>
              <a:rPr lang="en-US" sz="2400" dirty="0">
                <a:ea typeface="+mn-lt"/>
                <a:cs typeface="+mn-lt"/>
              </a:rPr>
              <a:t>Can result in higher punitive sanctions or collateral consequences if there is mis-classification of risk</a:t>
            </a:r>
            <a:endParaRPr lang="en-US" sz="2400" dirty="0"/>
          </a:p>
        </p:txBody>
      </p:sp>
      <p:sp>
        <p:nvSpPr>
          <p:cNvPr id="4" name="Slide Number Placeholder 3">
            <a:extLst>
              <a:ext uri="{FF2B5EF4-FFF2-40B4-BE49-F238E27FC236}">
                <a16:creationId xmlns:a16="http://schemas.microsoft.com/office/drawing/2014/main" id="{636609D9-7919-8DB0-0B69-3F924A938286}"/>
              </a:ext>
            </a:extLst>
          </p:cNvPr>
          <p:cNvSpPr>
            <a:spLocks noGrp="1"/>
          </p:cNvSpPr>
          <p:nvPr>
            <p:ph type="sldNum" sz="quarter" idx="12"/>
          </p:nvPr>
        </p:nvSpPr>
        <p:spPr/>
        <p:txBody>
          <a:bodyPr/>
          <a:lstStyle/>
          <a:p>
            <a:fld id="{48F63A3B-78C7-47BE-AE5E-E10140E04643}" type="slidenum">
              <a:rPr lang="en-US" dirty="0"/>
              <a:t>18</a:t>
            </a:fld>
            <a:endParaRPr lang="en-US" dirty="0"/>
          </a:p>
        </p:txBody>
      </p:sp>
    </p:spTree>
    <p:extLst>
      <p:ext uri="{BB962C8B-B14F-4D97-AF65-F5344CB8AC3E}">
        <p14:creationId xmlns:p14="http://schemas.microsoft.com/office/powerpoint/2010/main" val="1362722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4FF3-0B27-C110-5C52-2495141EC278}"/>
              </a:ext>
            </a:extLst>
          </p:cNvPr>
          <p:cNvSpPr>
            <a:spLocks noGrp="1"/>
          </p:cNvSpPr>
          <p:nvPr>
            <p:ph type="title"/>
          </p:nvPr>
        </p:nvSpPr>
        <p:spPr>
          <a:xfrm>
            <a:off x="1824038" y="498444"/>
            <a:ext cx="6766560" cy="768096"/>
          </a:xfrm>
        </p:spPr>
        <p:txBody>
          <a:bodyPr/>
          <a:lstStyle/>
          <a:p>
            <a:r>
              <a:rPr lang="en-US" dirty="0"/>
              <a:t>Research is Mixed</a:t>
            </a:r>
          </a:p>
        </p:txBody>
      </p:sp>
      <p:sp>
        <p:nvSpPr>
          <p:cNvPr id="6" name="Rounded Rectangle 5">
            <a:extLst>
              <a:ext uri="{FF2B5EF4-FFF2-40B4-BE49-F238E27FC236}">
                <a16:creationId xmlns:a16="http://schemas.microsoft.com/office/drawing/2014/main" id="{B543BA59-21B3-CCD3-9EA8-E4B74D8524F3}"/>
              </a:ext>
            </a:extLst>
          </p:cNvPr>
          <p:cNvSpPr/>
          <p:nvPr/>
        </p:nvSpPr>
        <p:spPr>
          <a:xfrm>
            <a:off x="1762126" y="1637349"/>
            <a:ext cx="2657475" cy="7680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9EC908-A33C-818B-BC30-1B7FBB18CB41}"/>
              </a:ext>
            </a:extLst>
          </p:cNvPr>
          <p:cNvSpPr>
            <a:spLocks noGrp="1"/>
          </p:cNvSpPr>
          <p:nvPr>
            <p:ph idx="1"/>
          </p:nvPr>
        </p:nvSpPr>
        <p:spPr>
          <a:xfrm>
            <a:off x="1824038" y="1749934"/>
            <a:ext cx="6920865" cy="4572000"/>
          </a:xfrm>
        </p:spPr>
        <p:txBody>
          <a:bodyPr/>
          <a:lstStyle/>
          <a:p>
            <a:r>
              <a:rPr lang="en-US" sz="2400" b="1" dirty="0"/>
              <a:t>Two approaches</a:t>
            </a:r>
          </a:p>
          <a:p>
            <a:endParaRPr lang="en-US" sz="1600" dirty="0"/>
          </a:p>
          <a:p>
            <a:pPr marL="285750" indent="-285750">
              <a:buFont typeface="Arial" panose="020B0604020202020204" pitchFamily="34" charset="0"/>
              <a:buChar char="•"/>
            </a:pPr>
            <a:r>
              <a:rPr lang="en-US" sz="2000" dirty="0"/>
              <a:t>Risk levels associated with increasing recidivism regardless of race</a:t>
            </a:r>
          </a:p>
          <a:p>
            <a:pPr marL="285750" indent="-285750">
              <a:buFont typeface="Arial" panose="020B0604020202020204" pitchFamily="34" charset="0"/>
              <a:buChar char="•"/>
            </a:pPr>
            <a:r>
              <a:rPr lang="en-US" sz="2000" dirty="0"/>
              <a:t>Decisions based on RNR produces less biased outcomes</a:t>
            </a:r>
          </a:p>
          <a:p>
            <a:pPr marL="285750" indent="-285750">
              <a:buFont typeface="Arial" panose="020B0604020202020204" pitchFamily="34" charset="0"/>
              <a:buChar char="•"/>
            </a:pPr>
            <a:endParaRPr lang="en-US" sz="2400" dirty="0"/>
          </a:p>
          <a:p>
            <a:r>
              <a:rPr lang="en-US" sz="2400" dirty="0"/>
              <a:t>Research is still developing on racial disparity at the item level</a:t>
            </a:r>
          </a:p>
          <a:p>
            <a:pPr marL="285750" indent="-285750">
              <a:buFont typeface="Arial" panose="020B0604020202020204" pitchFamily="34" charset="0"/>
              <a:buChar char="•"/>
            </a:pPr>
            <a:r>
              <a:rPr lang="en-US" sz="2000" dirty="0"/>
              <a:t>Huang et al. (2020) found fairly large disparity in certain items</a:t>
            </a:r>
          </a:p>
          <a:p>
            <a:pPr marL="971550" lvl="1" indent="-285750"/>
            <a:r>
              <a:rPr lang="en-US" sz="2000" dirty="0"/>
              <a:t>YLS was not predictive of recidivism for non-Indigenous youth</a:t>
            </a:r>
          </a:p>
        </p:txBody>
      </p:sp>
      <p:sp>
        <p:nvSpPr>
          <p:cNvPr id="4" name="Slide Number Placeholder 3">
            <a:extLst>
              <a:ext uri="{FF2B5EF4-FFF2-40B4-BE49-F238E27FC236}">
                <a16:creationId xmlns:a16="http://schemas.microsoft.com/office/drawing/2014/main" id="{0FB177FF-5117-88B3-321D-29F4A83A5AD9}"/>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61023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1259015"/>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199132"/>
            <a:ext cx="6233414" cy="3573018"/>
          </a:xfrm>
        </p:spPr>
        <p:txBody>
          <a:bodyPr vert="horz" lIns="91440" tIns="45720" rIns="91440" bIns="45720" rtlCol="0" anchor="t">
            <a:noAutofit/>
          </a:bodyPr>
          <a:lstStyle/>
          <a:p>
            <a:r>
              <a:rPr lang="en-US" dirty="0">
                <a:cs typeface="Sabon Next LT"/>
              </a:rPr>
              <a:t>The History and Rise of Risk Assessment</a:t>
            </a:r>
            <a:endParaRPr lang="en-US" dirty="0"/>
          </a:p>
          <a:p>
            <a:r>
              <a:rPr lang="en-US" dirty="0"/>
              <a:t>Defining Risk and Risk Theory</a:t>
            </a:r>
            <a:endParaRPr lang="en-US" dirty="0">
              <a:cs typeface="Sabon Next LT"/>
            </a:endParaRPr>
          </a:p>
          <a:p>
            <a:r>
              <a:rPr lang="en-US" dirty="0"/>
              <a:t>​Use in Treatment and Sentencing</a:t>
            </a:r>
            <a:endParaRPr lang="en-US" dirty="0">
              <a:cs typeface="Sabon Next LT"/>
            </a:endParaRPr>
          </a:p>
          <a:p>
            <a:r>
              <a:rPr lang="en-US" dirty="0"/>
              <a:t>Risk and Racial Bias</a:t>
            </a:r>
            <a:endParaRPr lang="en-US" dirty="0">
              <a:cs typeface="Sabon Next LT"/>
            </a:endParaRPr>
          </a:p>
          <a:p>
            <a:r>
              <a:rPr lang="en-US" dirty="0"/>
              <a:t>​Where Do We Go From Here?</a:t>
            </a:r>
          </a:p>
          <a:p>
            <a:r>
              <a:rPr lang="en-US" dirty="0">
                <a:cs typeface="Sabon Next LT"/>
              </a:rPr>
              <a:t>Measuring Treatment-Based Outcomes</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AA1612F-AE75-6308-5229-A490CFA0B70D}"/>
              </a:ext>
            </a:extLst>
          </p:cNvPr>
          <p:cNvSpPr>
            <a:spLocks noGrp="1"/>
          </p:cNvSpPr>
          <p:nvPr>
            <p:ph type="title"/>
          </p:nvPr>
        </p:nvSpPr>
        <p:spPr>
          <a:xfrm>
            <a:off x="1100669" y="918045"/>
            <a:ext cx="10011831" cy="3090049"/>
          </a:xfrm>
        </p:spPr>
        <p:txBody>
          <a:bodyPr vert="horz" lIns="91440" tIns="45720" rIns="91440" bIns="45720" rtlCol="0" anchor="ctr">
            <a:noAutofit/>
          </a:bodyPr>
          <a:lstStyle/>
          <a:p>
            <a:pPr>
              <a:lnSpc>
                <a:spcPct val="90000"/>
              </a:lnSpc>
            </a:pPr>
            <a:r>
              <a:rPr lang="en-US" sz="4800" kern="1200" dirty="0">
                <a:solidFill>
                  <a:srgbClr val="FFFFFF"/>
                </a:solidFill>
                <a:latin typeface="+mj-lt"/>
                <a:ea typeface="+mj-ea"/>
                <a:cs typeface="+mj-cs"/>
              </a:rPr>
              <a:t>Is the Tool</a:t>
            </a:r>
            <a:r>
              <a:rPr lang="en-US" sz="4800" dirty="0">
                <a:solidFill>
                  <a:srgbClr val="FFFFFF"/>
                </a:solidFill>
              </a:rPr>
              <a:t> Increasing or decreasing Disparities</a:t>
            </a:r>
            <a:r>
              <a:rPr lang="en-US" sz="4800" kern="1200" dirty="0">
                <a:solidFill>
                  <a:srgbClr val="FFFFFF"/>
                </a:solidFill>
                <a:latin typeface="+mj-lt"/>
                <a:ea typeface="+mj-ea"/>
                <a:cs typeface="+mj-cs"/>
              </a:rPr>
              <a:t>?</a:t>
            </a: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a:extLst>
              <a:ext uri="{FF2B5EF4-FFF2-40B4-BE49-F238E27FC236}">
                <a16:creationId xmlns:a16="http://schemas.microsoft.com/office/drawing/2014/main" id="{172843A8-23FF-0945-C2C5-45D942DF4F4F}"/>
              </a:ext>
            </a:extLst>
          </p:cNvPr>
          <p:cNvSpPr>
            <a:spLocks noGrp="1"/>
          </p:cNvSpPr>
          <p:nvPr>
            <p:ph type="body" idx="1"/>
          </p:nvPr>
        </p:nvSpPr>
        <p:spPr>
          <a:xfrm>
            <a:off x="3226159" y="4843002"/>
            <a:ext cx="5760850" cy="1234345"/>
          </a:xfrm>
        </p:spPr>
        <p:txBody>
          <a:bodyPr vert="horz" lIns="91440" tIns="45720" rIns="91440" bIns="45720" rtlCol="0" anchor="ctr">
            <a:normAutofit/>
          </a:bodyPr>
          <a:lstStyle/>
          <a:p>
            <a:pPr>
              <a:lnSpc>
                <a:spcPct val="90000"/>
              </a:lnSpc>
              <a:spcBef>
                <a:spcPts val="1000"/>
              </a:spcBef>
            </a:pPr>
            <a:r>
              <a:rPr lang="en-US" sz="2600" kern="1200">
                <a:solidFill>
                  <a:schemeClr val="tx1">
                    <a:lumMod val="95000"/>
                    <a:lumOff val="5000"/>
                  </a:schemeClr>
                </a:solidFill>
                <a:latin typeface="+mn-lt"/>
                <a:ea typeface="+mn-ea"/>
                <a:cs typeface="+mn-cs"/>
              </a:rPr>
              <a:t>How to know if a tool is doing more harm than good</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73001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36C1-8E17-BA72-42E7-98E703C2249F}"/>
              </a:ext>
            </a:extLst>
          </p:cNvPr>
          <p:cNvSpPr>
            <a:spLocks noGrp="1"/>
          </p:cNvSpPr>
          <p:nvPr>
            <p:ph type="title"/>
          </p:nvPr>
        </p:nvSpPr>
        <p:spPr>
          <a:xfrm>
            <a:off x="758952" y="942784"/>
            <a:ext cx="10671048" cy="768096"/>
          </a:xfrm>
        </p:spPr>
        <p:txBody>
          <a:bodyPr/>
          <a:lstStyle/>
          <a:p>
            <a:r>
              <a:rPr lang="en-US" dirty="0"/>
              <a:t>Three considerations</a:t>
            </a:r>
          </a:p>
        </p:txBody>
      </p:sp>
      <p:sp>
        <p:nvSpPr>
          <p:cNvPr id="4" name="Slide Number Placeholder 3">
            <a:extLst>
              <a:ext uri="{FF2B5EF4-FFF2-40B4-BE49-F238E27FC236}">
                <a16:creationId xmlns:a16="http://schemas.microsoft.com/office/drawing/2014/main" id="{49F85FC6-79AD-1BD4-F081-5DF88A67DA93}"/>
              </a:ext>
            </a:extLst>
          </p:cNvPr>
          <p:cNvSpPr>
            <a:spLocks noGrp="1"/>
          </p:cNvSpPr>
          <p:nvPr>
            <p:ph type="sldNum" sz="quarter" idx="12"/>
          </p:nvPr>
        </p:nvSpPr>
        <p:spPr/>
        <p:txBody>
          <a:bodyPr/>
          <a:lstStyle/>
          <a:p>
            <a:fld id="{48F63A3B-78C7-47BE-AE5E-E10140E04643}" type="slidenum">
              <a:rPr lang="en-US" smtClean="0"/>
              <a:pPr/>
              <a:t>21</a:t>
            </a:fld>
            <a:endParaRPr lang="en-US" dirty="0"/>
          </a:p>
        </p:txBody>
      </p:sp>
      <p:sp>
        <p:nvSpPr>
          <p:cNvPr id="5" name="Text Placeholder 4">
            <a:extLst>
              <a:ext uri="{FF2B5EF4-FFF2-40B4-BE49-F238E27FC236}">
                <a16:creationId xmlns:a16="http://schemas.microsoft.com/office/drawing/2014/main" id="{5D97C117-6FDF-5D0B-18A5-E082BAA01F9D}"/>
              </a:ext>
            </a:extLst>
          </p:cNvPr>
          <p:cNvSpPr>
            <a:spLocks noGrp="1"/>
          </p:cNvSpPr>
          <p:nvPr>
            <p:ph type="body" idx="1"/>
          </p:nvPr>
        </p:nvSpPr>
        <p:spPr>
          <a:xfrm>
            <a:off x="713232" y="2743200"/>
            <a:ext cx="3328416" cy="3657600"/>
          </a:xfrm>
        </p:spPr>
        <p:txBody>
          <a:bodyPr/>
          <a:lstStyle/>
          <a:p>
            <a:r>
              <a:rPr lang="en-US" sz="2400" dirty="0"/>
              <a:t>The tool</a:t>
            </a:r>
          </a:p>
        </p:txBody>
      </p:sp>
      <p:pic>
        <p:nvPicPr>
          <p:cNvPr id="15" name="Picture Placeholder 14" descr="Clipboard Checked with solid fill">
            <a:extLst>
              <a:ext uri="{FF2B5EF4-FFF2-40B4-BE49-F238E27FC236}">
                <a16:creationId xmlns:a16="http://schemas.microsoft.com/office/drawing/2014/main" id="{E211E9C2-EC95-CDFC-5639-62AC6AD8A3EB}"/>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a:stretch>
            <a:fillRect/>
          </a:stretch>
        </p:blipFill>
        <p:spPr>
          <a:xfrm>
            <a:off x="1911096" y="2258568"/>
            <a:ext cx="932688" cy="932688"/>
          </a:xfrm>
        </p:spPr>
      </p:pic>
      <p:sp>
        <p:nvSpPr>
          <p:cNvPr id="7" name="Text Placeholder 6">
            <a:extLst>
              <a:ext uri="{FF2B5EF4-FFF2-40B4-BE49-F238E27FC236}">
                <a16:creationId xmlns:a16="http://schemas.microsoft.com/office/drawing/2014/main" id="{703580E6-80FF-CCE9-2719-9F005B848AF6}"/>
              </a:ext>
            </a:extLst>
          </p:cNvPr>
          <p:cNvSpPr>
            <a:spLocks noGrp="1"/>
          </p:cNvSpPr>
          <p:nvPr>
            <p:ph type="body" sz="quarter" idx="18"/>
          </p:nvPr>
        </p:nvSpPr>
        <p:spPr>
          <a:xfrm>
            <a:off x="992124" y="4381881"/>
            <a:ext cx="2770632" cy="1642110"/>
          </a:xfrm>
        </p:spPr>
        <p:txBody>
          <a:bodyPr/>
          <a:lstStyle/>
          <a:p>
            <a:pPr marL="0" indent="0" algn="ctr">
              <a:buNone/>
            </a:pPr>
            <a:r>
              <a:rPr lang="en-US" sz="2400" dirty="0"/>
              <a:t>Is the tool itself perpetuating bias?</a:t>
            </a:r>
          </a:p>
        </p:txBody>
      </p:sp>
      <p:sp>
        <p:nvSpPr>
          <p:cNvPr id="8" name="Text Placeholder 7">
            <a:extLst>
              <a:ext uri="{FF2B5EF4-FFF2-40B4-BE49-F238E27FC236}">
                <a16:creationId xmlns:a16="http://schemas.microsoft.com/office/drawing/2014/main" id="{C0E4CB67-2909-645E-2776-F043183D9A48}"/>
              </a:ext>
            </a:extLst>
          </p:cNvPr>
          <p:cNvSpPr>
            <a:spLocks noGrp="1"/>
          </p:cNvSpPr>
          <p:nvPr>
            <p:ph type="body" sz="quarter" idx="15"/>
          </p:nvPr>
        </p:nvSpPr>
        <p:spPr>
          <a:xfrm>
            <a:off x="4443984" y="2743200"/>
            <a:ext cx="3328416" cy="3657600"/>
          </a:xfrm>
        </p:spPr>
        <p:txBody>
          <a:bodyPr/>
          <a:lstStyle/>
          <a:p>
            <a:r>
              <a:rPr lang="en-US" sz="2400" dirty="0"/>
              <a:t>Where is the tool used</a:t>
            </a:r>
          </a:p>
        </p:txBody>
      </p:sp>
      <p:pic>
        <p:nvPicPr>
          <p:cNvPr id="17" name="Picture Placeholder 16" descr="Fork In Road with solid fill">
            <a:extLst>
              <a:ext uri="{FF2B5EF4-FFF2-40B4-BE49-F238E27FC236}">
                <a16:creationId xmlns:a16="http://schemas.microsoft.com/office/drawing/2014/main" id="{1D7EC877-3F36-90A8-BE45-BB4A590C2332}"/>
              </a:ext>
            </a:extLst>
          </p:cNvPr>
          <p:cNvPicPr>
            <a:picLocks noGrp="1" noChangeAspect="1"/>
          </p:cNvPicPr>
          <p:nvPr>
            <p:ph type="pic" sz="quarter" idx="25"/>
          </p:nvPr>
        </p:nvPicPr>
        <p:blipFill>
          <a:blip r:embed="rId4">
            <a:extLst>
              <a:ext uri="{96DAC541-7B7A-43D3-8B79-37D633B846F1}">
                <asvg:svgBlip xmlns:asvg="http://schemas.microsoft.com/office/drawing/2016/SVG/main" r:embed="rId5"/>
              </a:ext>
            </a:extLst>
          </a:blip>
          <a:srcRect/>
          <a:stretch>
            <a:fillRect/>
          </a:stretch>
        </p:blipFill>
        <p:spPr/>
      </p:pic>
      <p:sp>
        <p:nvSpPr>
          <p:cNvPr id="10" name="Text Placeholder 9">
            <a:extLst>
              <a:ext uri="{FF2B5EF4-FFF2-40B4-BE49-F238E27FC236}">
                <a16:creationId xmlns:a16="http://schemas.microsoft.com/office/drawing/2014/main" id="{8226F435-0CA6-3026-EC10-7A61F50DB2CA}"/>
              </a:ext>
            </a:extLst>
          </p:cNvPr>
          <p:cNvSpPr>
            <a:spLocks noGrp="1"/>
          </p:cNvSpPr>
          <p:nvPr>
            <p:ph type="body" sz="quarter" idx="21"/>
          </p:nvPr>
        </p:nvSpPr>
        <p:spPr>
          <a:xfrm>
            <a:off x="4636389" y="4343400"/>
            <a:ext cx="2916174" cy="1832610"/>
          </a:xfrm>
        </p:spPr>
        <p:txBody>
          <a:bodyPr/>
          <a:lstStyle/>
          <a:p>
            <a:pPr marL="0" indent="0" algn="ctr">
              <a:buNone/>
            </a:pPr>
            <a:r>
              <a:rPr lang="en-US" sz="2400" dirty="0"/>
              <a:t>The point in the CL system the tool is used can influence the collateral consequences of bias.</a:t>
            </a:r>
          </a:p>
        </p:txBody>
      </p:sp>
      <p:sp>
        <p:nvSpPr>
          <p:cNvPr id="11" name="Text Placeholder 10">
            <a:extLst>
              <a:ext uri="{FF2B5EF4-FFF2-40B4-BE49-F238E27FC236}">
                <a16:creationId xmlns:a16="http://schemas.microsoft.com/office/drawing/2014/main" id="{79B7AB71-C08E-3EAA-046E-EE918ABD0301}"/>
              </a:ext>
            </a:extLst>
          </p:cNvPr>
          <p:cNvSpPr>
            <a:spLocks noGrp="1"/>
          </p:cNvSpPr>
          <p:nvPr>
            <p:ph type="body" sz="quarter" idx="17"/>
          </p:nvPr>
        </p:nvSpPr>
        <p:spPr>
          <a:xfrm>
            <a:off x="8092440" y="2743200"/>
            <a:ext cx="3328416" cy="3657600"/>
          </a:xfrm>
        </p:spPr>
        <p:txBody>
          <a:bodyPr/>
          <a:lstStyle/>
          <a:p>
            <a:r>
              <a:rPr lang="en-US" sz="2400" dirty="0"/>
              <a:t>How is it being used</a:t>
            </a:r>
          </a:p>
        </p:txBody>
      </p:sp>
      <p:pic>
        <p:nvPicPr>
          <p:cNvPr id="19" name="Picture Placeholder 18" descr="Address Book with solid fill">
            <a:extLst>
              <a:ext uri="{FF2B5EF4-FFF2-40B4-BE49-F238E27FC236}">
                <a16:creationId xmlns:a16="http://schemas.microsoft.com/office/drawing/2014/main" id="{6677CC45-583E-AD48-CE38-F88060FE34AE}"/>
              </a:ext>
            </a:extLst>
          </p:cNvPr>
          <p:cNvPicPr>
            <a:picLocks noGrp="1" noChangeAspect="1"/>
          </p:cNvPicPr>
          <p:nvPr>
            <p:ph type="pic" sz="quarter" idx="24"/>
          </p:nvPr>
        </p:nvPicPr>
        <p:blipFill>
          <a:blip r:embed="rId6">
            <a:extLst>
              <a:ext uri="{96DAC541-7B7A-43D3-8B79-37D633B846F1}">
                <asvg:svgBlip xmlns:asvg="http://schemas.microsoft.com/office/drawing/2016/SVG/main" r:embed="rId7"/>
              </a:ext>
            </a:extLst>
          </a:blip>
          <a:srcRect t="85" b="85"/>
          <a:stretch>
            <a:fillRect/>
          </a:stretch>
        </p:blipFill>
        <p:spPr/>
      </p:pic>
      <p:sp>
        <p:nvSpPr>
          <p:cNvPr id="13" name="Text Placeholder 12">
            <a:extLst>
              <a:ext uri="{FF2B5EF4-FFF2-40B4-BE49-F238E27FC236}">
                <a16:creationId xmlns:a16="http://schemas.microsoft.com/office/drawing/2014/main" id="{53FE4209-4FAC-09C2-8010-BF339F4DD011}"/>
              </a:ext>
            </a:extLst>
          </p:cNvPr>
          <p:cNvSpPr>
            <a:spLocks noGrp="1"/>
          </p:cNvSpPr>
          <p:nvPr>
            <p:ph type="body" sz="quarter" idx="22"/>
          </p:nvPr>
        </p:nvSpPr>
        <p:spPr>
          <a:xfrm>
            <a:off x="8371332" y="4343400"/>
            <a:ext cx="2770632" cy="1642110"/>
          </a:xfrm>
        </p:spPr>
        <p:txBody>
          <a:bodyPr/>
          <a:lstStyle/>
          <a:p>
            <a:pPr marL="0" indent="0" algn="ctr">
              <a:buNone/>
            </a:pPr>
            <a:r>
              <a:rPr lang="en-US" sz="2400" dirty="0"/>
              <a:t>Human use of the tool can compound biased outcomes for individuals.</a:t>
            </a:r>
          </a:p>
        </p:txBody>
      </p:sp>
    </p:spTree>
    <p:extLst>
      <p:ext uri="{BB962C8B-B14F-4D97-AF65-F5344CB8AC3E}">
        <p14:creationId xmlns:p14="http://schemas.microsoft.com/office/powerpoint/2010/main" val="162233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6323F-37C2-66B3-FA33-86CB9D16B363}"/>
              </a:ext>
            </a:extLst>
          </p:cNvPr>
          <p:cNvSpPr>
            <a:spLocks noGrp="1"/>
          </p:cNvSpPr>
          <p:nvPr>
            <p:ph type="title"/>
          </p:nvPr>
        </p:nvSpPr>
        <p:spPr>
          <a:xfrm>
            <a:off x="1006900" y="1188637"/>
            <a:ext cx="3141430" cy="4480726"/>
          </a:xfrm>
        </p:spPr>
        <p:txBody>
          <a:bodyPr>
            <a:normAutofit/>
          </a:bodyPr>
          <a:lstStyle/>
          <a:p>
            <a:pPr algn="r"/>
            <a:r>
              <a:rPr lang="en-US" sz="4600" dirty="0"/>
              <a:t>1) Is the Tool biased?</a:t>
            </a:r>
          </a:p>
        </p:txBody>
      </p:sp>
      <p:cxnSp>
        <p:nvCxnSpPr>
          <p:cNvPr id="18" name="Straight Connector 1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612284-E6C6-C07F-7601-BF82CFAAA8C1}"/>
              </a:ext>
            </a:extLst>
          </p:cNvPr>
          <p:cNvSpPr>
            <a:spLocks noGrp="1"/>
          </p:cNvSpPr>
          <p:nvPr>
            <p:ph idx="1"/>
          </p:nvPr>
        </p:nvSpPr>
        <p:spPr>
          <a:xfrm>
            <a:off x="5138928" y="1338729"/>
            <a:ext cx="5401008" cy="4180542"/>
          </a:xfrm>
        </p:spPr>
        <p:txBody>
          <a:bodyPr vert="horz" lIns="91440" tIns="45720" rIns="91440" bIns="45720" rtlCol="0" anchor="ctr">
            <a:normAutofit/>
          </a:bodyPr>
          <a:lstStyle/>
          <a:p>
            <a:r>
              <a:rPr lang="en-US" sz="2400" dirty="0">
                <a:cs typeface="Sabon Next LT"/>
              </a:rPr>
              <a:t>A) Race is not included as question in the calculations</a:t>
            </a:r>
          </a:p>
          <a:p>
            <a:endParaRPr lang="en-US" sz="2400" dirty="0">
              <a:cs typeface="Sabon Next LT"/>
            </a:endParaRPr>
          </a:p>
          <a:p>
            <a:r>
              <a:rPr lang="en-US" sz="2400" dirty="0">
                <a:cs typeface="Sabon Next LT"/>
              </a:rPr>
              <a:t>B) Factors included are not a proxy for race</a:t>
            </a:r>
          </a:p>
          <a:p>
            <a:endParaRPr lang="en-US" sz="2400" dirty="0">
              <a:cs typeface="Sabon Next LT"/>
            </a:endParaRPr>
          </a:p>
          <a:p>
            <a:r>
              <a:rPr lang="en-US" sz="2400" dirty="0">
                <a:cs typeface="Sabon Next LT"/>
              </a:rPr>
              <a:t>C) The algorithm performs similarly across racial and ethnic groups</a:t>
            </a:r>
          </a:p>
        </p:txBody>
      </p:sp>
      <p:sp>
        <p:nvSpPr>
          <p:cNvPr id="5" name="Slide Number Placeholder 4">
            <a:extLst>
              <a:ext uri="{FF2B5EF4-FFF2-40B4-BE49-F238E27FC236}">
                <a16:creationId xmlns:a16="http://schemas.microsoft.com/office/drawing/2014/main" id="{232258C9-862C-D72E-6AB0-BCC2F184AB5A}"/>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48F63A3B-78C7-47BE-AE5E-E10140E04643}" type="slidenum">
              <a:rPr lang="en-US" sz="6600">
                <a:solidFill>
                  <a:srgbClr val="FFFFFF"/>
                </a:solidFill>
              </a:rPr>
              <a:pPr>
                <a:lnSpc>
                  <a:spcPct val="90000"/>
                </a:lnSpc>
                <a:spcAft>
                  <a:spcPts val="600"/>
                </a:spcAft>
              </a:pPr>
              <a:t>22</a:t>
            </a:fld>
            <a:endParaRPr lang="en-US" sz="6600">
              <a:solidFill>
                <a:srgbClr val="FFFFFF"/>
              </a:solidFill>
            </a:endParaRPr>
          </a:p>
        </p:txBody>
      </p:sp>
    </p:spTree>
    <p:extLst>
      <p:ext uri="{BB962C8B-B14F-4D97-AF65-F5344CB8AC3E}">
        <p14:creationId xmlns:p14="http://schemas.microsoft.com/office/powerpoint/2010/main" val="2043304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E463-CB49-6F84-B7A8-FC3A12EAC74B}"/>
              </a:ext>
            </a:extLst>
          </p:cNvPr>
          <p:cNvSpPr>
            <a:spLocks noGrp="1"/>
          </p:cNvSpPr>
          <p:nvPr>
            <p:ph type="title"/>
          </p:nvPr>
        </p:nvSpPr>
        <p:spPr>
          <a:xfrm>
            <a:off x="3931920" y="2906458"/>
            <a:ext cx="7507224" cy="2351342"/>
          </a:xfrm>
        </p:spPr>
        <p:txBody>
          <a:bodyPr/>
          <a:lstStyle/>
          <a:p>
            <a:r>
              <a:rPr lang="en-US" sz="4400" dirty="0">
                <a:latin typeface="+mj-lt"/>
              </a:rPr>
              <a:t>How do we know if a factor is a proxy???</a:t>
            </a:r>
          </a:p>
        </p:txBody>
      </p:sp>
      <p:sp>
        <p:nvSpPr>
          <p:cNvPr id="6" name="Slide Number Placeholder 5">
            <a:extLst>
              <a:ext uri="{FF2B5EF4-FFF2-40B4-BE49-F238E27FC236}">
                <a16:creationId xmlns:a16="http://schemas.microsoft.com/office/drawing/2014/main" id="{A3E49E50-356A-BC97-CEA6-6BFA19A83DD9}"/>
              </a:ext>
            </a:extLst>
          </p:cNvPr>
          <p:cNvSpPr>
            <a:spLocks noGrp="1"/>
          </p:cNvSpPr>
          <p:nvPr>
            <p:ph type="sldNum" sz="quarter" idx="12"/>
          </p:nvPr>
        </p:nvSpPr>
        <p:spPr/>
        <p:txBody>
          <a:bodyPr/>
          <a:lstStyle/>
          <a:p>
            <a:fld id="{48F63A3B-78C7-47BE-AE5E-E10140E04643}" type="slidenum">
              <a:rPr lang="en-US" smtClean="0"/>
              <a:t>23</a:t>
            </a:fld>
            <a:endParaRPr lang="en-US" dirty="0"/>
          </a:p>
        </p:txBody>
      </p:sp>
      <p:sp>
        <p:nvSpPr>
          <p:cNvPr id="7" name="TextBox 6">
            <a:extLst>
              <a:ext uri="{FF2B5EF4-FFF2-40B4-BE49-F238E27FC236}">
                <a16:creationId xmlns:a16="http://schemas.microsoft.com/office/drawing/2014/main" id="{8E4F290C-FE58-373E-6CDD-978448FF1313}"/>
              </a:ext>
            </a:extLst>
          </p:cNvPr>
          <p:cNvSpPr txBox="1"/>
          <p:nvPr/>
        </p:nvSpPr>
        <p:spPr>
          <a:xfrm>
            <a:off x="2952750" y="731520"/>
            <a:ext cx="1143000" cy="646331"/>
          </a:xfrm>
          <a:prstGeom prst="rect">
            <a:avLst/>
          </a:prstGeom>
          <a:noFill/>
        </p:spPr>
        <p:txBody>
          <a:bodyPr wrap="square" rtlCol="0">
            <a:spAutoFit/>
          </a:bodyPr>
          <a:lstStyle/>
          <a:p>
            <a:r>
              <a:rPr lang="en-US" sz="3600" dirty="0">
                <a:solidFill>
                  <a:schemeClr val="bg1"/>
                </a:solidFill>
                <a:latin typeface="+mj-lt"/>
              </a:rPr>
              <a:t>1.B</a:t>
            </a:r>
          </a:p>
        </p:txBody>
      </p:sp>
    </p:spTree>
    <p:extLst>
      <p:ext uri="{BB962C8B-B14F-4D97-AF65-F5344CB8AC3E}">
        <p14:creationId xmlns:p14="http://schemas.microsoft.com/office/powerpoint/2010/main" val="416203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66AA3A-0F0A-21EA-D960-0064B15A0433}"/>
              </a:ext>
            </a:extLst>
          </p:cNvPr>
          <p:cNvSpPr>
            <a:spLocks noGrp="1"/>
          </p:cNvSpPr>
          <p:nvPr>
            <p:ph type="title"/>
          </p:nvPr>
        </p:nvSpPr>
        <p:spPr>
          <a:xfrm>
            <a:off x="1586633" y="475615"/>
            <a:ext cx="9144000" cy="1093892"/>
          </a:xfrm>
        </p:spPr>
        <p:txBody>
          <a:bodyPr vert="horz" lIns="91440" tIns="45720" rIns="91440" bIns="45720" rtlCol="0" anchor="ctr">
            <a:normAutofit/>
          </a:bodyPr>
          <a:lstStyle/>
          <a:p>
            <a:pPr algn="ctr">
              <a:lnSpc>
                <a:spcPct val="90000"/>
              </a:lnSpc>
            </a:pPr>
            <a:r>
              <a:rPr lang="en-US" sz="7200" kern="1200" dirty="0">
                <a:solidFill>
                  <a:schemeClr val="tx1"/>
                </a:solidFill>
                <a:latin typeface="+mj-lt"/>
                <a:ea typeface="+mj-ea"/>
                <a:cs typeface="+mj-cs"/>
              </a:rPr>
              <a:t>Risk Factors</a:t>
            </a: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7205EE0-78E2-443A-19B3-40B58C3F142B}"/>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lgn="r" defTabSz="914400">
              <a:spcAft>
                <a:spcPts val="600"/>
              </a:spcAft>
            </a:pPr>
            <a:fld id="{48F63A3B-78C7-47BE-AE5E-E10140E04643}" type="slidenum">
              <a:rPr lang="en-US">
                <a:solidFill>
                  <a:schemeClr val="tx1">
                    <a:lumMod val="50000"/>
                    <a:lumOff val="50000"/>
                  </a:schemeClr>
                </a:solidFill>
                <a:latin typeface="+mn-lt"/>
                <a:cs typeface="+mn-cs"/>
              </a:rPr>
              <a:pPr algn="r" defTabSz="914400">
                <a:spcAft>
                  <a:spcPts val="600"/>
                </a:spcAft>
              </a:pPr>
              <a:t>24</a:t>
            </a:fld>
            <a:endParaRPr lang="en-US">
              <a:solidFill>
                <a:schemeClr val="tx1">
                  <a:lumMod val="50000"/>
                  <a:lumOff val="50000"/>
                </a:schemeClr>
              </a:solidFill>
              <a:latin typeface="+mn-lt"/>
              <a:cs typeface="+mn-cs"/>
            </a:endParaRPr>
          </a:p>
        </p:txBody>
      </p:sp>
      <p:sp>
        <p:nvSpPr>
          <p:cNvPr id="13" name="Rectangle: Rounded Corners 12">
            <a:extLst>
              <a:ext uri="{FF2B5EF4-FFF2-40B4-BE49-F238E27FC236}">
                <a16:creationId xmlns:a16="http://schemas.microsoft.com/office/drawing/2014/main" id="{8206D863-65DE-F121-CD39-9BD0424A0776}"/>
              </a:ext>
            </a:extLst>
          </p:cNvPr>
          <p:cNvSpPr/>
          <p:nvPr/>
        </p:nvSpPr>
        <p:spPr>
          <a:xfrm>
            <a:off x="6092676" y="1719344"/>
            <a:ext cx="4166510" cy="36531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buClr>
                <a:srgbClr val="F1623A"/>
              </a:buClr>
              <a:buSzPct val="90000"/>
            </a:pPr>
            <a:r>
              <a:rPr lang="en-US" sz="2200" b="1" dirty="0">
                <a:solidFill>
                  <a:srgbClr val="0070C0"/>
                </a:solidFill>
                <a:latin typeface="Arial" pitchFamily="34" charset="0"/>
                <a:cs typeface="Arial" pitchFamily="34" charset="0"/>
              </a:rPr>
              <a:t>Dynamic risk factors</a:t>
            </a:r>
          </a:p>
          <a:p>
            <a:pPr marL="342900" lvl="0" indent="-342900">
              <a:spcBef>
                <a:spcPts val="400"/>
              </a:spcBef>
              <a:buClr>
                <a:srgbClr val="F1623A"/>
              </a:buClr>
              <a:buSzPct val="90000"/>
              <a:buFont typeface="Arial" pitchFamily="34" charset="0"/>
              <a:buChar char="►"/>
            </a:pPr>
            <a:r>
              <a:rPr lang="en-US" sz="2000" b="1" dirty="0">
                <a:solidFill>
                  <a:srgbClr val="0070C0"/>
                </a:solidFill>
                <a:latin typeface="Arial" pitchFamily="34" charset="0"/>
                <a:cs typeface="Arial" pitchFamily="34" charset="0"/>
              </a:rPr>
              <a:t>Antisocial attitudes</a:t>
            </a:r>
          </a:p>
          <a:p>
            <a:pPr marL="342900" lvl="0" indent="-342900">
              <a:spcBef>
                <a:spcPts val="400"/>
              </a:spcBef>
              <a:buClr>
                <a:srgbClr val="F1623A"/>
              </a:buClr>
              <a:buSzPct val="90000"/>
              <a:buFont typeface="Arial" pitchFamily="34" charset="0"/>
              <a:buChar char="►"/>
            </a:pPr>
            <a:r>
              <a:rPr lang="en-US" sz="2000" b="1" dirty="0">
                <a:solidFill>
                  <a:srgbClr val="0070C0"/>
                </a:solidFill>
                <a:latin typeface="Arial" pitchFamily="34" charset="0"/>
                <a:cs typeface="Arial" pitchFamily="34" charset="0"/>
              </a:rPr>
              <a:t>Antisocial friends &amp; peers</a:t>
            </a:r>
          </a:p>
          <a:p>
            <a:pPr marL="342900" lvl="0" indent="-342900">
              <a:spcBef>
                <a:spcPts val="400"/>
              </a:spcBef>
              <a:buClr>
                <a:srgbClr val="F1623A"/>
              </a:buClr>
              <a:buSzPct val="90000"/>
              <a:buFont typeface="Arial" pitchFamily="34" charset="0"/>
              <a:buChar char="►"/>
            </a:pPr>
            <a:r>
              <a:rPr lang="en-US" sz="2000" b="1" dirty="0">
                <a:solidFill>
                  <a:srgbClr val="0070C0"/>
                </a:solidFill>
                <a:latin typeface="Arial" pitchFamily="34" charset="0"/>
                <a:cs typeface="Arial" pitchFamily="34" charset="0"/>
              </a:rPr>
              <a:t>Criminal Thinking </a:t>
            </a:r>
          </a:p>
          <a:p>
            <a:pPr marL="342900" lvl="0" indent="-342900">
              <a:spcBef>
                <a:spcPts val="400"/>
              </a:spcBef>
              <a:buClr>
                <a:srgbClr val="F1623A"/>
              </a:buClr>
              <a:buSzPct val="90000"/>
              <a:buFont typeface="Arial" pitchFamily="34" charset="0"/>
              <a:buChar char="►"/>
            </a:pPr>
            <a:r>
              <a:rPr lang="en-US" sz="2000" dirty="0">
                <a:solidFill>
                  <a:srgbClr val="0070C0"/>
                </a:solidFill>
                <a:latin typeface="Arial" pitchFamily="34" charset="0"/>
                <a:cs typeface="Arial" pitchFamily="34" charset="0"/>
              </a:rPr>
              <a:t>Family/marital factors</a:t>
            </a:r>
          </a:p>
          <a:p>
            <a:pPr marL="342900" lvl="0" indent="-342900">
              <a:spcBef>
                <a:spcPts val="400"/>
              </a:spcBef>
              <a:buClr>
                <a:srgbClr val="F1623A"/>
              </a:buClr>
              <a:buSzPct val="90000"/>
              <a:buFont typeface="Arial" pitchFamily="34" charset="0"/>
              <a:buChar char="►"/>
            </a:pPr>
            <a:r>
              <a:rPr lang="en-US" sz="2000" dirty="0">
                <a:solidFill>
                  <a:srgbClr val="0070C0"/>
                </a:solidFill>
                <a:latin typeface="Arial" pitchFamily="34" charset="0"/>
                <a:cs typeface="Arial" pitchFamily="34" charset="0"/>
              </a:rPr>
              <a:t>Education/poor employment history</a:t>
            </a:r>
          </a:p>
          <a:p>
            <a:pPr marL="342900" lvl="0" indent="-342900">
              <a:spcBef>
                <a:spcPts val="400"/>
              </a:spcBef>
              <a:buClr>
                <a:srgbClr val="F1623A"/>
              </a:buClr>
              <a:buSzPct val="90000"/>
              <a:buFont typeface="Arial" pitchFamily="34" charset="0"/>
              <a:buChar char="►"/>
            </a:pPr>
            <a:r>
              <a:rPr lang="en-US" sz="2000" dirty="0">
                <a:solidFill>
                  <a:srgbClr val="0070C0"/>
                </a:solidFill>
                <a:latin typeface="Arial" pitchFamily="34" charset="0"/>
                <a:cs typeface="Arial" pitchFamily="34" charset="0"/>
              </a:rPr>
              <a:t>Pro-social leisure activities</a:t>
            </a:r>
          </a:p>
          <a:p>
            <a:pPr marL="342900" lvl="0" indent="-342900">
              <a:spcBef>
                <a:spcPts val="400"/>
              </a:spcBef>
              <a:spcAft>
                <a:spcPts val="600"/>
              </a:spcAft>
              <a:buClr>
                <a:srgbClr val="F1623A"/>
              </a:buClr>
              <a:buSzPct val="90000"/>
              <a:buFont typeface="Arial" pitchFamily="34" charset="0"/>
              <a:buChar char="►"/>
            </a:pPr>
            <a:r>
              <a:rPr lang="en-US" sz="2000" dirty="0">
                <a:solidFill>
                  <a:srgbClr val="0070C0"/>
                </a:solidFill>
                <a:latin typeface="Arial" pitchFamily="34" charset="0"/>
                <a:cs typeface="Arial" pitchFamily="34" charset="0"/>
              </a:rPr>
              <a:t>Substance use and misuse</a:t>
            </a:r>
          </a:p>
        </p:txBody>
      </p:sp>
      <p:sp>
        <p:nvSpPr>
          <p:cNvPr id="19" name="Rectangle: Rounded Corners 18">
            <a:extLst>
              <a:ext uri="{FF2B5EF4-FFF2-40B4-BE49-F238E27FC236}">
                <a16:creationId xmlns:a16="http://schemas.microsoft.com/office/drawing/2014/main" id="{F5EC44C3-EBBB-2321-3FB6-BD679A0C3FAA}"/>
              </a:ext>
            </a:extLst>
          </p:cNvPr>
          <p:cNvSpPr/>
          <p:nvPr/>
        </p:nvSpPr>
        <p:spPr>
          <a:xfrm>
            <a:off x="2080912" y="1836501"/>
            <a:ext cx="3271008" cy="34268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buClr>
                <a:srgbClr val="F1623A"/>
              </a:buClr>
              <a:buSzPct val="90000"/>
            </a:pPr>
            <a:r>
              <a:rPr lang="en-US" sz="2400" b="1" dirty="0">
                <a:solidFill>
                  <a:srgbClr val="0070C0"/>
                </a:solidFill>
                <a:latin typeface="Arial" pitchFamily="34" charset="0"/>
                <a:cs typeface="Arial" pitchFamily="34" charset="0"/>
              </a:rPr>
              <a:t>Static risk factors</a:t>
            </a:r>
          </a:p>
          <a:p>
            <a:pPr marL="342900" lvl="0" indent="-342900">
              <a:spcBef>
                <a:spcPct val="20000"/>
              </a:spcBef>
              <a:buClr>
                <a:srgbClr val="F1623A"/>
              </a:buClr>
              <a:buSzPct val="90000"/>
              <a:buFont typeface="Arial" pitchFamily="34" charset="0"/>
              <a:buChar char="►"/>
            </a:pPr>
            <a:r>
              <a:rPr lang="en-US" sz="2000" b="1" dirty="0">
                <a:solidFill>
                  <a:srgbClr val="0070C0"/>
                </a:solidFill>
                <a:latin typeface="Arial" pitchFamily="34" charset="0"/>
                <a:cs typeface="Arial" pitchFamily="34" charset="0"/>
              </a:rPr>
              <a:t>Criminal history</a:t>
            </a:r>
          </a:p>
          <a:p>
            <a:pPr marL="692150" lvl="1" indent="-352425">
              <a:buClr>
                <a:srgbClr val="F1623A"/>
              </a:buClr>
              <a:buSzPct val="90000"/>
              <a:buFont typeface="Arial" pitchFamily="34" charset="0"/>
              <a:buChar char="►"/>
            </a:pPr>
            <a:r>
              <a:rPr lang="en-US" sz="2000" dirty="0">
                <a:solidFill>
                  <a:srgbClr val="0070C0"/>
                </a:solidFill>
                <a:latin typeface="Arial" pitchFamily="34" charset="0"/>
                <a:cs typeface="Arial" pitchFamily="34" charset="0"/>
              </a:rPr>
              <a:t># of arrests</a:t>
            </a:r>
          </a:p>
          <a:p>
            <a:pPr marL="692150" lvl="1" indent="-352425">
              <a:buClr>
                <a:srgbClr val="F1623A"/>
              </a:buClr>
              <a:buSzPct val="90000"/>
              <a:buFont typeface="Arial" pitchFamily="34" charset="0"/>
              <a:buChar char="►"/>
            </a:pPr>
            <a:r>
              <a:rPr lang="en-US" sz="2000" dirty="0">
                <a:solidFill>
                  <a:srgbClr val="0070C0"/>
                </a:solidFill>
                <a:latin typeface="Arial" pitchFamily="34" charset="0"/>
                <a:cs typeface="Arial" pitchFamily="34" charset="0"/>
              </a:rPr>
              <a:t># of convictions</a:t>
            </a:r>
          </a:p>
          <a:p>
            <a:pPr marL="692150" lvl="1" indent="-352425">
              <a:buClr>
                <a:srgbClr val="F1623A"/>
              </a:buClr>
              <a:buSzPct val="90000"/>
              <a:buFont typeface="Arial" pitchFamily="34" charset="0"/>
              <a:buChar char="►"/>
            </a:pPr>
            <a:r>
              <a:rPr lang="en-US" sz="2000" dirty="0">
                <a:solidFill>
                  <a:srgbClr val="0070C0"/>
                </a:solidFill>
                <a:latin typeface="Arial" pitchFamily="34" charset="0"/>
                <a:cs typeface="Arial" pitchFamily="34" charset="0"/>
              </a:rPr>
              <a:t>type of offenses</a:t>
            </a:r>
          </a:p>
          <a:p>
            <a:pPr marL="342900" lvl="0" indent="-342900">
              <a:spcBef>
                <a:spcPct val="20000"/>
              </a:spcBef>
              <a:buClr>
                <a:srgbClr val="F1623A"/>
              </a:buClr>
              <a:buSzPct val="90000"/>
              <a:buFont typeface="Arial" pitchFamily="34" charset="0"/>
              <a:buChar char="►"/>
            </a:pPr>
            <a:r>
              <a:rPr lang="en-US" sz="2000" dirty="0">
                <a:solidFill>
                  <a:srgbClr val="0070C0"/>
                </a:solidFill>
                <a:latin typeface="Arial" pitchFamily="34" charset="0"/>
                <a:cs typeface="Arial" pitchFamily="34" charset="0"/>
              </a:rPr>
              <a:t>Current charges</a:t>
            </a:r>
          </a:p>
          <a:p>
            <a:pPr marL="342900" lvl="0" indent="-342900">
              <a:spcBef>
                <a:spcPct val="20000"/>
              </a:spcBef>
              <a:buClr>
                <a:srgbClr val="F1623A"/>
              </a:buClr>
              <a:buSzPct val="90000"/>
              <a:buFont typeface="Arial" pitchFamily="34" charset="0"/>
              <a:buChar char="►"/>
            </a:pPr>
            <a:r>
              <a:rPr lang="en-US" sz="2000" dirty="0">
                <a:solidFill>
                  <a:srgbClr val="0070C0"/>
                </a:solidFill>
                <a:latin typeface="Arial" pitchFamily="34" charset="0"/>
                <a:cs typeface="Arial" pitchFamily="34" charset="0"/>
              </a:rPr>
              <a:t>Age at first arrest</a:t>
            </a:r>
          </a:p>
          <a:p>
            <a:pPr marL="342900" lvl="0" indent="-342900">
              <a:spcBef>
                <a:spcPct val="20000"/>
              </a:spcBef>
              <a:buClr>
                <a:srgbClr val="F1623A"/>
              </a:buClr>
              <a:buSzPct val="90000"/>
              <a:buFont typeface="Arial" pitchFamily="34" charset="0"/>
              <a:buChar char="►"/>
            </a:pPr>
            <a:r>
              <a:rPr lang="en-US" sz="2000" dirty="0">
                <a:solidFill>
                  <a:srgbClr val="0070C0"/>
                </a:solidFill>
                <a:latin typeface="Arial" pitchFamily="34" charset="0"/>
                <a:cs typeface="Arial" pitchFamily="34" charset="0"/>
              </a:rPr>
              <a:t>Current age</a:t>
            </a:r>
          </a:p>
          <a:p>
            <a:pPr marL="342900" lvl="0" indent="-342900">
              <a:spcBef>
                <a:spcPct val="20000"/>
              </a:spcBef>
              <a:buClr>
                <a:srgbClr val="F1623A"/>
              </a:buClr>
              <a:buSzPct val="90000"/>
              <a:buFont typeface="Arial" pitchFamily="34" charset="0"/>
              <a:buChar char="►"/>
            </a:pPr>
            <a:r>
              <a:rPr lang="en-US" sz="2000" dirty="0">
                <a:solidFill>
                  <a:srgbClr val="0070C0"/>
                </a:solidFill>
                <a:latin typeface="Arial" pitchFamily="34" charset="0"/>
                <a:cs typeface="Arial" pitchFamily="34" charset="0"/>
              </a:rPr>
              <a:t>Gender</a:t>
            </a:r>
          </a:p>
        </p:txBody>
      </p:sp>
      <p:sp>
        <p:nvSpPr>
          <p:cNvPr id="21" name="Rectangle: Rounded Corners 20">
            <a:extLst>
              <a:ext uri="{FF2B5EF4-FFF2-40B4-BE49-F238E27FC236}">
                <a16:creationId xmlns:a16="http://schemas.microsoft.com/office/drawing/2014/main" id="{4F39ED03-B49F-15E1-106E-E8C671121B7E}"/>
              </a:ext>
            </a:extLst>
          </p:cNvPr>
          <p:cNvSpPr/>
          <p:nvPr/>
        </p:nvSpPr>
        <p:spPr>
          <a:xfrm>
            <a:off x="3524813" y="5658025"/>
            <a:ext cx="503758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70C0"/>
                </a:solidFill>
                <a:latin typeface="Arial" panose="020B0604020202020204" pitchFamily="34" charset="0"/>
                <a:cs typeface="Arial" panose="020B0604020202020204" pitchFamily="34" charset="0"/>
              </a:rPr>
              <a:t>Are These Proxies?</a:t>
            </a:r>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42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D5EE-5760-1A55-0096-15F6BD5C84FD}"/>
              </a:ext>
            </a:extLst>
          </p:cNvPr>
          <p:cNvSpPr>
            <a:spLocks noGrp="1"/>
          </p:cNvSpPr>
          <p:nvPr>
            <p:ph type="title"/>
          </p:nvPr>
        </p:nvSpPr>
        <p:spPr/>
        <p:txBody>
          <a:bodyPr/>
          <a:lstStyle/>
          <a:p>
            <a:r>
              <a:rPr lang="en-US" dirty="0"/>
              <a:t>Criminal history</a:t>
            </a:r>
          </a:p>
        </p:txBody>
      </p:sp>
      <p:sp>
        <p:nvSpPr>
          <p:cNvPr id="3" name="Text Placeholder 2">
            <a:extLst>
              <a:ext uri="{FF2B5EF4-FFF2-40B4-BE49-F238E27FC236}">
                <a16:creationId xmlns:a16="http://schemas.microsoft.com/office/drawing/2014/main" id="{470A9C64-4917-5727-196A-FA48212EC7D4}"/>
              </a:ext>
            </a:extLst>
          </p:cNvPr>
          <p:cNvSpPr>
            <a:spLocks noGrp="1"/>
          </p:cNvSpPr>
          <p:nvPr>
            <p:ph type="body" idx="1"/>
          </p:nvPr>
        </p:nvSpPr>
        <p:spPr/>
        <p:txBody>
          <a:bodyPr/>
          <a:lstStyle/>
          <a:p>
            <a:r>
              <a:rPr lang="en-US" dirty="0"/>
              <a:t>Is this a proxy?</a:t>
            </a:r>
          </a:p>
        </p:txBody>
      </p:sp>
    </p:spTree>
    <p:extLst>
      <p:ext uri="{BB962C8B-B14F-4D97-AF65-F5344CB8AC3E}">
        <p14:creationId xmlns:p14="http://schemas.microsoft.com/office/powerpoint/2010/main" val="40106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A0B7-2459-0CB1-1668-AD316734DD7D}"/>
              </a:ext>
            </a:extLst>
          </p:cNvPr>
          <p:cNvSpPr>
            <a:spLocks noGrp="1"/>
          </p:cNvSpPr>
          <p:nvPr>
            <p:ph type="title"/>
          </p:nvPr>
        </p:nvSpPr>
        <p:spPr>
          <a:xfrm>
            <a:off x="758952" y="1539424"/>
            <a:ext cx="10671048" cy="1068278"/>
          </a:xfrm>
        </p:spPr>
        <p:txBody>
          <a:bodyPr>
            <a:normAutofit/>
          </a:bodyPr>
          <a:lstStyle/>
          <a:p>
            <a:r>
              <a:rPr lang="en-US" dirty="0"/>
              <a:t>How Bias is in the numbers</a:t>
            </a:r>
          </a:p>
        </p:txBody>
      </p:sp>
      <p:sp>
        <p:nvSpPr>
          <p:cNvPr id="3" name="Slide Number Placeholder 2">
            <a:extLst>
              <a:ext uri="{FF2B5EF4-FFF2-40B4-BE49-F238E27FC236}">
                <a16:creationId xmlns:a16="http://schemas.microsoft.com/office/drawing/2014/main" id="{C5EEEF60-3E36-8BE6-1D55-AC0FB0A0AE37}"/>
              </a:ext>
            </a:extLst>
          </p:cNvPr>
          <p:cNvSpPr>
            <a:spLocks noGrp="1"/>
          </p:cNvSpPr>
          <p:nvPr>
            <p:ph type="sldNum" sz="quarter" idx="12"/>
          </p:nvPr>
        </p:nvSpPr>
        <p:spPr/>
        <p:txBody>
          <a:bodyPr/>
          <a:lstStyle/>
          <a:p>
            <a:fld id="{48F63A3B-78C7-47BE-AE5E-E10140E04643}" type="slidenum">
              <a:rPr lang="en-US" smtClean="0"/>
              <a:pPr/>
              <a:t>26</a:t>
            </a:fld>
            <a:endParaRPr lang="en-US" dirty="0"/>
          </a:p>
        </p:txBody>
      </p:sp>
      <p:sp>
        <p:nvSpPr>
          <p:cNvPr id="4" name="Text Placeholder 3">
            <a:extLst>
              <a:ext uri="{FF2B5EF4-FFF2-40B4-BE49-F238E27FC236}">
                <a16:creationId xmlns:a16="http://schemas.microsoft.com/office/drawing/2014/main" id="{D13BE3BF-BFD6-44AC-991D-7190D1DD2A76}"/>
              </a:ext>
            </a:extLst>
          </p:cNvPr>
          <p:cNvSpPr>
            <a:spLocks noGrp="1"/>
          </p:cNvSpPr>
          <p:nvPr>
            <p:ph type="body" idx="1"/>
          </p:nvPr>
        </p:nvSpPr>
        <p:spPr/>
        <p:txBody>
          <a:bodyPr/>
          <a:lstStyle/>
          <a:p>
            <a:r>
              <a:rPr lang="en-US" dirty="0">
                <a:latin typeface="Arial"/>
                <a:cs typeface="Arial"/>
              </a:rPr>
              <a:t>Arrest</a:t>
            </a:r>
            <a:endParaRPr lang="en-US" dirty="0"/>
          </a:p>
        </p:txBody>
      </p:sp>
      <p:sp>
        <p:nvSpPr>
          <p:cNvPr id="5" name="Text Placeholder 4">
            <a:extLst>
              <a:ext uri="{FF2B5EF4-FFF2-40B4-BE49-F238E27FC236}">
                <a16:creationId xmlns:a16="http://schemas.microsoft.com/office/drawing/2014/main" id="{7C28C869-E4BC-7B5B-6B08-57BFFFA05878}"/>
              </a:ext>
            </a:extLst>
          </p:cNvPr>
          <p:cNvSpPr>
            <a:spLocks noGrp="1"/>
          </p:cNvSpPr>
          <p:nvPr>
            <p:ph type="body" sz="quarter" idx="3"/>
          </p:nvPr>
        </p:nvSpPr>
        <p:spPr/>
        <p:txBody>
          <a:bodyPr/>
          <a:lstStyle/>
          <a:p>
            <a:r>
              <a:rPr lang="en-US" dirty="0">
                <a:latin typeface="Arial"/>
                <a:cs typeface="Arial"/>
              </a:rPr>
              <a:t>Charging</a:t>
            </a:r>
            <a:endParaRPr lang="en-US" dirty="0"/>
          </a:p>
        </p:txBody>
      </p:sp>
      <p:sp>
        <p:nvSpPr>
          <p:cNvPr id="6" name="Text Placeholder 5">
            <a:extLst>
              <a:ext uri="{FF2B5EF4-FFF2-40B4-BE49-F238E27FC236}">
                <a16:creationId xmlns:a16="http://schemas.microsoft.com/office/drawing/2014/main" id="{59F8C773-35A8-8536-4746-ACA7B87FCF64}"/>
              </a:ext>
            </a:extLst>
          </p:cNvPr>
          <p:cNvSpPr>
            <a:spLocks noGrp="1"/>
          </p:cNvSpPr>
          <p:nvPr>
            <p:ph type="body" sz="quarter" idx="13"/>
          </p:nvPr>
        </p:nvSpPr>
        <p:spPr/>
        <p:txBody>
          <a:bodyPr/>
          <a:lstStyle/>
          <a:p>
            <a:r>
              <a:rPr lang="en-US" dirty="0"/>
              <a:t>Plea</a:t>
            </a:r>
          </a:p>
        </p:txBody>
      </p:sp>
      <p:sp>
        <p:nvSpPr>
          <p:cNvPr id="7" name="Text Placeholder 6">
            <a:extLst>
              <a:ext uri="{FF2B5EF4-FFF2-40B4-BE49-F238E27FC236}">
                <a16:creationId xmlns:a16="http://schemas.microsoft.com/office/drawing/2014/main" id="{C14495C2-32D2-40AF-0FEE-4393043D245F}"/>
              </a:ext>
            </a:extLst>
          </p:cNvPr>
          <p:cNvSpPr>
            <a:spLocks noGrp="1"/>
          </p:cNvSpPr>
          <p:nvPr>
            <p:ph type="body" sz="quarter" idx="15"/>
          </p:nvPr>
        </p:nvSpPr>
        <p:spPr/>
        <p:txBody>
          <a:bodyPr/>
          <a:lstStyle/>
          <a:p>
            <a:r>
              <a:rPr lang="en-US" dirty="0">
                <a:latin typeface="Arial"/>
                <a:cs typeface="Arial"/>
              </a:rPr>
              <a:t>Sentencing</a:t>
            </a:r>
            <a:endParaRPr lang="en-US" dirty="0"/>
          </a:p>
        </p:txBody>
      </p:sp>
      <p:sp>
        <p:nvSpPr>
          <p:cNvPr id="8" name="Text Placeholder 7">
            <a:extLst>
              <a:ext uri="{FF2B5EF4-FFF2-40B4-BE49-F238E27FC236}">
                <a16:creationId xmlns:a16="http://schemas.microsoft.com/office/drawing/2014/main" id="{59B61ADD-A611-551C-8C5B-A3F541CF80C3}"/>
              </a:ext>
            </a:extLst>
          </p:cNvPr>
          <p:cNvSpPr>
            <a:spLocks noGrp="1"/>
          </p:cNvSpPr>
          <p:nvPr>
            <p:ph type="body" sz="quarter" idx="17"/>
          </p:nvPr>
        </p:nvSpPr>
        <p:spPr/>
        <p:txBody>
          <a:bodyPr/>
          <a:lstStyle/>
          <a:p>
            <a:r>
              <a:rPr lang="en-US" dirty="0">
                <a:latin typeface="Arial"/>
                <a:cs typeface="Arial"/>
              </a:rPr>
              <a:t>Probation</a:t>
            </a:r>
            <a:endParaRPr lang="en-US" dirty="0"/>
          </a:p>
        </p:txBody>
      </p:sp>
      <p:sp>
        <p:nvSpPr>
          <p:cNvPr id="9" name="Text Placeholder 8">
            <a:extLst>
              <a:ext uri="{FF2B5EF4-FFF2-40B4-BE49-F238E27FC236}">
                <a16:creationId xmlns:a16="http://schemas.microsoft.com/office/drawing/2014/main" id="{73F96755-4F12-C930-9CDD-795EA9B7F460}"/>
              </a:ext>
            </a:extLst>
          </p:cNvPr>
          <p:cNvSpPr>
            <a:spLocks noGrp="1"/>
          </p:cNvSpPr>
          <p:nvPr>
            <p:ph type="body" sz="quarter" idx="18"/>
          </p:nvPr>
        </p:nvSpPr>
        <p:spPr/>
        <p:txBody>
          <a:bodyPr/>
          <a:lstStyle/>
          <a:p>
            <a:r>
              <a:rPr lang="en-US" dirty="0">
                <a:cs typeface="Sabon Next LT"/>
              </a:rPr>
              <a:t>BIPOC Higher rates of arrest</a:t>
            </a:r>
          </a:p>
        </p:txBody>
      </p:sp>
      <p:sp>
        <p:nvSpPr>
          <p:cNvPr id="10" name="Text Placeholder 9">
            <a:extLst>
              <a:ext uri="{FF2B5EF4-FFF2-40B4-BE49-F238E27FC236}">
                <a16:creationId xmlns:a16="http://schemas.microsoft.com/office/drawing/2014/main" id="{1F122222-4748-7029-5189-83D424A4AF47}"/>
              </a:ext>
            </a:extLst>
          </p:cNvPr>
          <p:cNvSpPr>
            <a:spLocks noGrp="1"/>
          </p:cNvSpPr>
          <p:nvPr>
            <p:ph type="body" sz="quarter" idx="19"/>
          </p:nvPr>
        </p:nvSpPr>
        <p:spPr/>
        <p:txBody>
          <a:bodyPr/>
          <a:lstStyle/>
          <a:p>
            <a:r>
              <a:rPr lang="en-US" dirty="0">
                <a:cs typeface="Sabon Next LT"/>
              </a:rPr>
              <a:t>BIPOC Given Higher Charges for similar offenses</a:t>
            </a:r>
            <a:endParaRPr lang="en-US" dirty="0"/>
          </a:p>
        </p:txBody>
      </p:sp>
      <p:sp>
        <p:nvSpPr>
          <p:cNvPr id="11" name="Text Placeholder 10">
            <a:extLst>
              <a:ext uri="{FF2B5EF4-FFF2-40B4-BE49-F238E27FC236}">
                <a16:creationId xmlns:a16="http://schemas.microsoft.com/office/drawing/2014/main" id="{3EE55A1E-CFD8-B3F7-DB52-45ED5C03C4D9}"/>
              </a:ext>
            </a:extLst>
          </p:cNvPr>
          <p:cNvSpPr>
            <a:spLocks noGrp="1"/>
          </p:cNvSpPr>
          <p:nvPr>
            <p:ph type="body" sz="quarter" idx="20"/>
          </p:nvPr>
        </p:nvSpPr>
        <p:spPr/>
        <p:txBody>
          <a:bodyPr/>
          <a:lstStyle/>
          <a:p>
            <a:r>
              <a:rPr lang="en-US" dirty="0">
                <a:cs typeface="Sabon Next LT"/>
              </a:rPr>
              <a:t>BIPOC More likely to take unfavorable pleas because of income</a:t>
            </a:r>
          </a:p>
        </p:txBody>
      </p:sp>
      <p:sp>
        <p:nvSpPr>
          <p:cNvPr id="12" name="Text Placeholder 11">
            <a:extLst>
              <a:ext uri="{FF2B5EF4-FFF2-40B4-BE49-F238E27FC236}">
                <a16:creationId xmlns:a16="http://schemas.microsoft.com/office/drawing/2014/main" id="{4E8FCE04-0B8F-B7D3-6ED5-785A02B2A593}"/>
              </a:ext>
            </a:extLst>
          </p:cNvPr>
          <p:cNvSpPr>
            <a:spLocks noGrp="1"/>
          </p:cNvSpPr>
          <p:nvPr>
            <p:ph type="body" sz="quarter" idx="21"/>
          </p:nvPr>
        </p:nvSpPr>
        <p:spPr>
          <a:xfrm>
            <a:off x="7332057" y="4745736"/>
            <a:ext cx="1993392" cy="1003346"/>
          </a:xfrm>
        </p:spPr>
        <p:txBody>
          <a:bodyPr/>
          <a:lstStyle/>
          <a:p>
            <a:r>
              <a:rPr lang="en-US" dirty="0">
                <a:cs typeface="Sabon Next LT"/>
              </a:rPr>
              <a:t>BIPOC More likely to receive higher sentences for same crime</a:t>
            </a:r>
            <a:endParaRPr lang="en-US" dirty="0"/>
          </a:p>
        </p:txBody>
      </p:sp>
      <p:sp>
        <p:nvSpPr>
          <p:cNvPr id="13" name="Text Placeholder 12">
            <a:extLst>
              <a:ext uri="{FF2B5EF4-FFF2-40B4-BE49-F238E27FC236}">
                <a16:creationId xmlns:a16="http://schemas.microsoft.com/office/drawing/2014/main" id="{389FDF97-5EF0-26C6-FA18-D98205E45F7C}"/>
              </a:ext>
            </a:extLst>
          </p:cNvPr>
          <p:cNvSpPr>
            <a:spLocks noGrp="1"/>
          </p:cNvSpPr>
          <p:nvPr>
            <p:ph type="body" sz="quarter" idx="22"/>
          </p:nvPr>
        </p:nvSpPr>
        <p:spPr>
          <a:xfrm>
            <a:off x="9547629" y="4745736"/>
            <a:ext cx="1993392" cy="1095709"/>
          </a:xfrm>
        </p:spPr>
        <p:txBody>
          <a:bodyPr/>
          <a:lstStyle/>
          <a:p>
            <a:r>
              <a:rPr lang="en-US" dirty="0">
                <a:cs typeface="Sabon Next LT"/>
              </a:rPr>
              <a:t>BIPOC More likely to have revocation or probation or parole for violations</a:t>
            </a:r>
            <a:endParaRPr lang="en-US" dirty="0"/>
          </a:p>
        </p:txBody>
      </p:sp>
    </p:spTree>
    <p:extLst>
      <p:ext uri="{BB962C8B-B14F-4D97-AF65-F5344CB8AC3E}">
        <p14:creationId xmlns:p14="http://schemas.microsoft.com/office/powerpoint/2010/main" val="307051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7EF8D7D-C3E9-44B2-49C3-0D4273376D1A}"/>
              </a:ext>
            </a:extLst>
          </p:cNvPr>
          <p:cNvSpPr>
            <a:spLocks noGrp="1"/>
          </p:cNvSpPr>
          <p:nvPr>
            <p:ph type="title"/>
          </p:nvPr>
        </p:nvSpPr>
        <p:spPr>
          <a:xfrm>
            <a:off x="3668853" y="722376"/>
            <a:ext cx="7906220" cy="1582674"/>
          </a:xfrm>
        </p:spPr>
        <p:txBody>
          <a:bodyPr/>
          <a:lstStyle/>
          <a:p>
            <a:r>
              <a:rPr lang="en-US" dirty="0"/>
              <a:t>Study of criminal cases in NYC 2019</a:t>
            </a:r>
          </a:p>
        </p:txBody>
      </p:sp>
      <p:sp>
        <p:nvSpPr>
          <p:cNvPr id="15" name="Content Placeholder 14">
            <a:extLst>
              <a:ext uri="{FF2B5EF4-FFF2-40B4-BE49-F238E27FC236}">
                <a16:creationId xmlns:a16="http://schemas.microsoft.com/office/drawing/2014/main" id="{898A7A53-EE30-129C-4154-CE0AF939CCB7}"/>
              </a:ext>
            </a:extLst>
          </p:cNvPr>
          <p:cNvSpPr>
            <a:spLocks noGrp="1"/>
          </p:cNvSpPr>
          <p:nvPr>
            <p:ph idx="1"/>
          </p:nvPr>
        </p:nvSpPr>
        <p:spPr>
          <a:xfrm>
            <a:off x="3668853" y="2672382"/>
            <a:ext cx="7906220" cy="3728418"/>
          </a:xfrm>
        </p:spPr>
        <p:txBody>
          <a:bodyPr/>
          <a:lstStyle/>
          <a:p>
            <a:pPr marL="285750" indent="-285750">
              <a:spcAft>
                <a:spcPts val="600"/>
              </a:spcAft>
              <a:buFont typeface="Arial" panose="020B0604020202020204" pitchFamily="34" charset="0"/>
              <a:buChar char="•"/>
            </a:pPr>
            <a:r>
              <a:rPr lang="en-US" sz="2400" dirty="0"/>
              <a:t>Black New Yorkers accounted for 51% of all felony charges and 50 % of all misdemeanor charges</a:t>
            </a:r>
          </a:p>
          <a:p>
            <a:pPr marL="971550" lvl="1" indent="-285750">
              <a:spcAft>
                <a:spcPts val="1200"/>
              </a:spcAft>
            </a:pPr>
            <a:r>
              <a:rPr lang="en-US" sz="2000" dirty="0"/>
              <a:t>Black New Yorkers accounted for more than 2x their representation in the city’s general population</a:t>
            </a:r>
          </a:p>
          <a:p>
            <a:pPr marL="285750" indent="-285750">
              <a:buFont typeface="Arial" panose="020B0604020202020204" pitchFamily="34" charset="0"/>
              <a:buChar char="•"/>
            </a:pPr>
            <a:r>
              <a:rPr lang="en-US" sz="2400" dirty="0"/>
              <a:t>Prison sentences were more prevalent among Black (58%) and Hispanic/Latinx (56%) than white (43%) people convicted of a felony (Butcher et al., 2022)</a:t>
            </a:r>
          </a:p>
          <a:p>
            <a:pPr marL="285750" indent="-285750">
              <a:buFont typeface="Arial" panose="020B0604020202020204" pitchFamily="34" charset="0"/>
              <a:buChar char="•"/>
            </a:pPr>
            <a:endParaRPr lang="en-US" sz="1600" dirty="0"/>
          </a:p>
          <a:p>
            <a:pPr marL="285750" indent="-285750"/>
            <a:endParaRPr lang="en-US" dirty="0"/>
          </a:p>
        </p:txBody>
      </p:sp>
      <p:sp>
        <p:nvSpPr>
          <p:cNvPr id="3" name="Slide Number Placeholder 2">
            <a:extLst>
              <a:ext uri="{FF2B5EF4-FFF2-40B4-BE49-F238E27FC236}">
                <a16:creationId xmlns:a16="http://schemas.microsoft.com/office/drawing/2014/main" id="{9FA79482-5510-D5F1-F801-44EF528E1D4B}"/>
              </a:ext>
            </a:extLst>
          </p:cNvPr>
          <p:cNvSpPr>
            <a:spLocks noGrp="1"/>
          </p:cNvSpPr>
          <p:nvPr>
            <p:ph type="sldNum" sz="quarter" idx="12"/>
          </p:nvPr>
        </p:nvSpPr>
        <p:spPr/>
        <p:txBody>
          <a:bodyPr/>
          <a:lstStyle/>
          <a:p>
            <a:fld id="{48F63A3B-78C7-47BE-AE5E-E10140E04643}" type="slidenum">
              <a:rPr lang="en-US" smtClean="0"/>
              <a:pPr/>
              <a:t>27</a:t>
            </a:fld>
            <a:endParaRPr lang="en-US" dirty="0"/>
          </a:p>
        </p:txBody>
      </p:sp>
    </p:spTree>
    <p:extLst>
      <p:ext uri="{BB962C8B-B14F-4D97-AF65-F5344CB8AC3E}">
        <p14:creationId xmlns:p14="http://schemas.microsoft.com/office/powerpoint/2010/main" val="1753752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BAB9-7835-4CC2-C943-CEC9DFCD9BF7}"/>
              </a:ext>
            </a:extLst>
          </p:cNvPr>
          <p:cNvSpPr>
            <a:spLocks noGrp="1"/>
          </p:cNvSpPr>
          <p:nvPr>
            <p:ph type="ctrTitle"/>
          </p:nvPr>
        </p:nvSpPr>
        <p:spPr>
          <a:xfrm>
            <a:off x="1926336" y="374904"/>
            <a:ext cx="4169664" cy="667512"/>
          </a:xfrm>
        </p:spPr>
        <p:txBody>
          <a:bodyPr/>
          <a:lstStyle/>
          <a:p>
            <a:r>
              <a:rPr lang="en-US" dirty="0"/>
              <a:t>Sources</a:t>
            </a:r>
          </a:p>
        </p:txBody>
      </p:sp>
      <p:sp>
        <p:nvSpPr>
          <p:cNvPr id="3" name="Subtitle 2">
            <a:extLst>
              <a:ext uri="{FF2B5EF4-FFF2-40B4-BE49-F238E27FC236}">
                <a16:creationId xmlns:a16="http://schemas.microsoft.com/office/drawing/2014/main" id="{4F131E62-786A-3C51-A945-91D7916C005B}"/>
              </a:ext>
            </a:extLst>
          </p:cNvPr>
          <p:cNvSpPr>
            <a:spLocks noGrp="1"/>
          </p:cNvSpPr>
          <p:nvPr>
            <p:ph type="subTitle" idx="1"/>
          </p:nvPr>
        </p:nvSpPr>
        <p:spPr>
          <a:xfrm>
            <a:off x="552450" y="1181100"/>
            <a:ext cx="6781800" cy="5467350"/>
          </a:xfrm>
        </p:spPr>
        <p:txBody>
          <a:bodyPr/>
          <a:lstStyle/>
          <a:p>
            <a:pPr marL="342900" marR="0" lvl="0" indent="-342900">
              <a:spcBef>
                <a:spcPts val="0"/>
              </a:spcBef>
              <a:spcAft>
                <a:spcPts val="0"/>
              </a:spcAft>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Rebecca C.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Hetey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and Jennifer L. Eberhardt, “</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The Numbers Don’t Speak for Themselves: Racial Disparities and the Persistence of Inequities in the Criminal Justice System.” </a:t>
            </a:r>
            <a:r>
              <a:rPr lang="en-US" sz="1600"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Association for Phycological Science</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27 no. 3 (2018): 183.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https://doi.org/10.1177/0963721418763931</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Susan Nembhard, and Lily Robin, “Racial and Ethnic Disparities Throughout the Criminal Legal System: A Result of Racist Policies and Discretionary Practices.”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Urban Institute </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(August 2021): 3-4.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https://www.urban.org/sites/default/files/publication/104687/racial-and-ethnic-disparities-throughout-the-criminal-legal-system.pdf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Sentencing Project. “Report to the United Nations on the Racial Disparities in the US Criminal Justice System April 19, 2018.” Accessed March 6, 2023.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https://www.sentencingproject.org/reports/report-to-the-united-nations-on-racial-disparities-in-the-u-s-criminal-justice-system/</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Beth Redbird, “Racial Disparity in Arrests Increased as Crime Rates Declined.”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Northwestern Institute for Policy Research Working Paper Series</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 no. 28 (June 18, 2020): 10.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https://www.ipr.northwestern.edu/documents/working-papers/2020/wp-20-28.pdf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Jacqueline L. Jahn, Jessica 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Simes</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Tori L. Cowger, and Bridgette A. Davis, “</a:t>
            </a:r>
            <a:r>
              <a:rPr lang="en-US" sz="16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Racial Disparities in Neighborhood Arrest Rates During the COVID</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-19 Pandemic.” </a:t>
            </a:r>
            <a:r>
              <a:rPr lang="en-US" sz="1600"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Urban Health</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99 no. 1 (February 2022): 67-76.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https://www.ncbi.nlm.nih.gov/pmc/articles/PMC8751464/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itle 1">
            <a:extLst>
              <a:ext uri="{FF2B5EF4-FFF2-40B4-BE49-F238E27FC236}">
                <a16:creationId xmlns:a16="http://schemas.microsoft.com/office/drawing/2014/main" id="{7491E887-313F-7AB9-D5DD-C97D5CECE80B}"/>
              </a:ext>
            </a:extLst>
          </p:cNvPr>
          <p:cNvSpPr txBox="1">
            <a:spLocks/>
          </p:cNvSpPr>
          <p:nvPr/>
        </p:nvSpPr>
        <p:spPr>
          <a:xfrm>
            <a:off x="8860536" y="3209163"/>
            <a:ext cx="3007614" cy="667512"/>
          </a:xfrm>
          <a:prstGeom prst="rect">
            <a:avLst/>
          </a:prstGeom>
        </p:spPr>
        <p:txBody>
          <a:bodyPr vert="horz" lIns="91440" tIns="0" rIns="91440" bIns="45720" rtlCol="0" anchor="ctr">
            <a:noAutofit/>
          </a:bodyPr>
          <a:lstStyle>
            <a:lvl1pPr algn="l"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en-US" dirty="0">
                <a:solidFill>
                  <a:schemeClr val="bg1">
                    <a:lumMod val="25000"/>
                  </a:schemeClr>
                </a:solidFill>
              </a:rPr>
              <a:t>Arrest</a:t>
            </a:r>
          </a:p>
        </p:txBody>
      </p:sp>
    </p:spTree>
    <p:extLst>
      <p:ext uri="{BB962C8B-B14F-4D97-AF65-F5344CB8AC3E}">
        <p14:creationId xmlns:p14="http://schemas.microsoft.com/office/powerpoint/2010/main" val="89315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BAB9-7835-4CC2-C943-CEC9DFCD9BF7}"/>
              </a:ext>
            </a:extLst>
          </p:cNvPr>
          <p:cNvSpPr>
            <a:spLocks noGrp="1"/>
          </p:cNvSpPr>
          <p:nvPr>
            <p:ph type="ctrTitle"/>
          </p:nvPr>
        </p:nvSpPr>
        <p:spPr>
          <a:xfrm>
            <a:off x="1926336" y="374904"/>
            <a:ext cx="4169664" cy="667512"/>
          </a:xfrm>
        </p:spPr>
        <p:txBody>
          <a:bodyPr/>
          <a:lstStyle/>
          <a:p>
            <a:r>
              <a:rPr lang="en-US" dirty="0"/>
              <a:t>Sources</a:t>
            </a:r>
          </a:p>
        </p:txBody>
      </p:sp>
      <p:sp>
        <p:nvSpPr>
          <p:cNvPr id="3" name="Subtitle 2">
            <a:extLst>
              <a:ext uri="{FF2B5EF4-FFF2-40B4-BE49-F238E27FC236}">
                <a16:creationId xmlns:a16="http://schemas.microsoft.com/office/drawing/2014/main" id="{4F131E62-786A-3C51-A945-91D7916C005B}"/>
              </a:ext>
            </a:extLst>
          </p:cNvPr>
          <p:cNvSpPr>
            <a:spLocks noGrp="1"/>
          </p:cNvSpPr>
          <p:nvPr>
            <p:ph type="subTitle" idx="1"/>
          </p:nvPr>
        </p:nvSpPr>
        <p:spPr>
          <a:xfrm>
            <a:off x="620268" y="1194816"/>
            <a:ext cx="6781800" cy="5440680"/>
          </a:xfrm>
        </p:spPr>
        <p:txBody>
          <a:bodyPr/>
          <a:lstStyle/>
          <a:p>
            <a:pPr marL="342900" marR="0" lvl="0" indent="-342900">
              <a:spcBef>
                <a:spcPts val="0"/>
              </a:spcBef>
              <a:spcAft>
                <a:spcPts val="0"/>
              </a:spcAft>
              <a:buClr>
                <a:srgbClr val="000000"/>
              </a:buClr>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Matthew L. Mizel, “A Plea for Justice: Racial Bias in Pretrial Decision Making.” PhD. diss., University of California, Los Angeles, 2018, 9-10.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https://escholarship.org/content/qt7dg565rr/qt7dg565rr_noSplash_adeea7047d87f44da89b229c71274933.pdf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000000"/>
              </a:buClr>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Susan Nembhard, and Lily Robin, “Racial and Ethnic Disparities Throughout the Criminal Legal System: A Result of Racist Policies and Discretionary Practices.”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Urban </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Institute </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(August 2021): 4-5. </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https://www.urban.org/sites/default/files/publication/104687/racial-and-ethnic-disparities-throughout-the-criminal-legal-system.pdf</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000000"/>
              </a:buClr>
              <a:buFont typeface="+mj-lt"/>
              <a:buAutoNum type="arabicPeriod"/>
            </a:pP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Berdejó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Carlos, “Criminalizing Race: Racial Disparities in Plea Bargaining.” </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Boston College Law Review,</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Vol. 59, 2018, Loyola Law School, Los Angeles Legal Studies Research Paper No. 2017-39. </a:t>
            </a:r>
            <a:r>
              <a:rPr lang="en-US" sz="16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https://ssrn.com/abstract=3036726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000000"/>
              </a:buClr>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Lindsey Devers, “Plea and Charge Bargaining: Research Summary.”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Bureau of Justice Assistance US Department of Justice</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(Jan 24, 2011).</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https://bja.ojp.gov/sites/g/files/xyckuh186/files/media/document/PleaBargainingResearchSummary.pdf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000000"/>
              </a:buClr>
              <a:buFont typeface="+mj-lt"/>
              <a:buAutoNum type="arabicPeriod"/>
            </a:pPr>
            <a:r>
              <a:rPr lang="en-US"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Sonjya</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 Starr, and M. </a:t>
            </a:r>
            <a:r>
              <a:rPr lang="en-US"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Marit</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Rehavi</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“Mandatory Sentencing and Racial Disparity: Assessing the Role of Prosecutors and the Role of Booker.”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Yale Law Journal</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123 no. 2 (2013): 7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https://www.yalelawjournal.org/pdf/1206_ecd3dkoj.pdf</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itle 1">
            <a:extLst>
              <a:ext uri="{FF2B5EF4-FFF2-40B4-BE49-F238E27FC236}">
                <a16:creationId xmlns:a16="http://schemas.microsoft.com/office/drawing/2014/main" id="{7491E887-313F-7AB9-D5DD-C97D5CECE80B}"/>
              </a:ext>
            </a:extLst>
          </p:cNvPr>
          <p:cNvSpPr txBox="1">
            <a:spLocks/>
          </p:cNvSpPr>
          <p:nvPr/>
        </p:nvSpPr>
        <p:spPr>
          <a:xfrm>
            <a:off x="7772400" y="2095500"/>
            <a:ext cx="4286250" cy="2667000"/>
          </a:xfrm>
          <a:prstGeom prst="rect">
            <a:avLst/>
          </a:prstGeom>
        </p:spPr>
        <p:txBody>
          <a:bodyPr vert="horz" lIns="91440" tIns="0" rIns="91440" bIns="45720" rtlCol="0" anchor="ctr">
            <a:noAutofit/>
          </a:bodyPr>
          <a:lstStyle>
            <a:lvl1pPr algn="l"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gn="ctr"/>
            <a:r>
              <a:rPr lang="en-US" dirty="0">
                <a:solidFill>
                  <a:schemeClr val="bg1">
                    <a:lumMod val="25000"/>
                  </a:schemeClr>
                </a:solidFill>
              </a:rPr>
              <a:t>Charging/</a:t>
            </a:r>
          </a:p>
          <a:p>
            <a:pPr algn="ctr"/>
            <a:r>
              <a:rPr lang="en-US" dirty="0">
                <a:solidFill>
                  <a:schemeClr val="bg1">
                    <a:lumMod val="25000"/>
                  </a:schemeClr>
                </a:solidFill>
              </a:rPr>
              <a:t>Plea Bargaining</a:t>
            </a:r>
          </a:p>
        </p:txBody>
      </p:sp>
    </p:spTree>
    <p:extLst>
      <p:ext uri="{BB962C8B-B14F-4D97-AF65-F5344CB8AC3E}">
        <p14:creationId xmlns:p14="http://schemas.microsoft.com/office/powerpoint/2010/main" val="19805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22" name="Group 21">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23" name="Rectangle 22">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1251677" y="619125"/>
            <a:ext cx="2652413" cy="5619749"/>
          </a:xfrm>
        </p:spPr>
        <p:txBody>
          <a:bodyPr anchor="ctr">
            <a:normAutofit/>
          </a:bodyPr>
          <a:lstStyle/>
          <a:p>
            <a:r>
              <a:rPr lang="en-US" sz="3700">
                <a:solidFill>
                  <a:srgbClr val="000000"/>
                </a:solidFill>
              </a:rPr>
              <a:t>A History of Risk</a:t>
            </a:r>
          </a:p>
        </p:txBody>
      </p:sp>
      <p:grpSp>
        <p:nvGrpSpPr>
          <p:cNvPr id="26" name="Group 25">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7"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28"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894163" y="420343"/>
            <a:ext cx="6906552" cy="5741927"/>
          </a:xfrm>
        </p:spPr>
        <p:txBody>
          <a:bodyPr vert="horz" lIns="91440" tIns="45720" rIns="91440" bIns="45720" rtlCol="0" anchor="ctr">
            <a:normAutofit fontScale="92500" lnSpcReduction="10000"/>
          </a:bodyPr>
          <a:lstStyle/>
          <a:p>
            <a:r>
              <a:rPr lang="en-US" sz="2400" b="1" dirty="0">
                <a:solidFill>
                  <a:schemeClr val="tx1">
                    <a:lumMod val="95000"/>
                    <a:lumOff val="5000"/>
                  </a:schemeClr>
                </a:solidFill>
                <a:cs typeface="Sabon Next LT"/>
              </a:rPr>
              <a:t>Risk is the likelihood of a negative occurrence </a:t>
            </a:r>
          </a:p>
          <a:p>
            <a:endParaRPr lang="en-US" sz="2400" dirty="0">
              <a:solidFill>
                <a:schemeClr val="tx1">
                  <a:lumMod val="95000"/>
                  <a:lumOff val="5000"/>
                </a:schemeClr>
              </a:solidFill>
              <a:ea typeface="+mn-lt"/>
              <a:cs typeface="+mn-lt"/>
            </a:endParaRPr>
          </a:p>
          <a:p>
            <a:r>
              <a:rPr lang="en-US" sz="2400" b="1" dirty="0">
                <a:solidFill>
                  <a:schemeClr val="tx1">
                    <a:lumMod val="95000"/>
                    <a:lumOff val="5000"/>
                  </a:schemeClr>
                </a:solidFill>
                <a:ea typeface="+mn-lt"/>
                <a:cs typeface="+mn-lt"/>
              </a:rPr>
              <a:t>Risk assessment </a:t>
            </a:r>
            <a:r>
              <a:rPr lang="en-US" sz="2400" dirty="0">
                <a:solidFill>
                  <a:schemeClr val="tx1">
                    <a:lumMod val="95000"/>
                    <a:lumOff val="5000"/>
                  </a:schemeClr>
                </a:solidFill>
                <a:ea typeface="+mn-lt"/>
                <a:cs typeface="+mn-lt"/>
              </a:rPr>
              <a:t>is a process to identify potential hazards and analyze what could happen if a hazard occurs</a:t>
            </a:r>
            <a:endParaRPr lang="en-US" sz="2400" dirty="0">
              <a:solidFill>
                <a:schemeClr val="tx1">
                  <a:lumMod val="95000"/>
                  <a:lumOff val="5000"/>
                </a:schemeClr>
              </a:solidFill>
              <a:cs typeface="Sabon Next LT"/>
            </a:endParaRPr>
          </a:p>
          <a:p>
            <a:endParaRPr lang="en-US" sz="2400" b="1" dirty="0">
              <a:solidFill>
                <a:schemeClr val="tx1">
                  <a:lumMod val="95000"/>
                  <a:lumOff val="5000"/>
                </a:schemeClr>
              </a:solidFill>
              <a:cs typeface="Sabon Next LT"/>
            </a:endParaRPr>
          </a:p>
          <a:p>
            <a:r>
              <a:rPr lang="en-US" sz="2400" dirty="0">
                <a:solidFill>
                  <a:schemeClr val="tx1">
                    <a:lumMod val="95000"/>
                    <a:lumOff val="5000"/>
                  </a:schemeClr>
                </a:solidFill>
                <a:ea typeface="+mn-lt"/>
                <a:cs typeface="+mn-lt"/>
              </a:rPr>
              <a:t>Humans have used risk prediction for hundreds of years; 1600s probability theory in gambling, identifying risk of hazards and losses</a:t>
            </a:r>
            <a:endParaRPr lang="en-US" sz="2400">
              <a:solidFill>
                <a:schemeClr val="tx1">
                  <a:lumMod val="95000"/>
                  <a:lumOff val="5000"/>
                </a:schemeClr>
              </a:solidFill>
              <a:cs typeface="Sabon Next LT"/>
            </a:endParaRPr>
          </a:p>
          <a:p>
            <a:endParaRPr lang="en-US" sz="2400" dirty="0">
              <a:solidFill>
                <a:schemeClr val="tx1">
                  <a:lumMod val="95000"/>
                  <a:lumOff val="5000"/>
                </a:schemeClr>
              </a:solidFill>
              <a:cs typeface="Sabon Next LT"/>
            </a:endParaRPr>
          </a:p>
          <a:p>
            <a:r>
              <a:rPr lang="en-US" sz="2400" b="1" dirty="0">
                <a:solidFill>
                  <a:schemeClr val="tx1">
                    <a:lumMod val="95000"/>
                    <a:lumOff val="5000"/>
                  </a:schemeClr>
                </a:solidFill>
                <a:cs typeface="Sabon Next LT"/>
              </a:rPr>
              <a:t>Modern use of Risk Assessment: </a:t>
            </a:r>
          </a:p>
          <a:p>
            <a:pPr marL="342900" indent="-342900">
              <a:buChar char="•"/>
            </a:pPr>
            <a:r>
              <a:rPr lang="en-US" sz="2400" dirty="0">
                <a:solidFill>
                  <a:schemeClr val="tx1">
                    <a:lumMod val="95000"/>
                    <a:lumOff val="5000"/>
                  </a:schemeClr>
                </a:solidFill>
                <a:cs typeface="Sabon Next LT"/>
              </a:rPr>
              <a:t>Risk of heart disease</a:t>
            </a:r>
          </a:p>
          <a:p>
            <a:pPr marL="342900" indent="-342900">
              <a:buChar char="•"/>
            </a:pPr>
            <a:r>
              <a:rPr lang="en-US" sz="2400" dirty="0">
                <a:solidFill>
                  <a:schemeClr val="tx1">
                    <a:lumMod val="95000"/>
                    <a:lumOff val="5000"/>
                  </a:schemeClr>
                </a:solidFill>
                <a:cs typeface="Sabon Next LT"/>
              </a:rPr>
              <a:t>Risk of hurricane impact</a:t>
            </a:r>
          </a:p>
          <a:p>
            <a:pPr marL="342900" indent="-342900">
              <a:buChar char="•"/>
            </a:pPr>
            <a:r>
              <a:rPr lang="en-US" sz="2400" dirty="0">
                <a:solidFill>
                  <a:schemeClr val="tx1">
                    <a:lumMod val="95000"/>
                    <a:lumOff val="5000"/>
                  </a:schemeClr>
                </a:solidFill>
                <a:cs typeface="Sabon Next LT"/>
              </a:rPr>
              <a:t>Risk of nuclear accidents</a:t>
            </a:r>
          </a:p>
          <a:p>
            <a:pPr marL="342900" indent="-342900">
              <a:buChar char="•"/>
            </a:pPr>
            <a:r>
              <a:rPr lang="en-US" sz="2400" dirty="0">
                <a:solidFill>
                  <a:schemeClr val="tx1">
                    <a:lumMod val="95000"/>
                    <a:lumOff val="5000"/>
                  </a:schemeClr>
                </a:solidFill>
                <a:cs typeface="Sabon Next LT"/>
              </a:rPr>
              <a:t>Risk of collision for insurance purposes</a:t>
            </a:r>
          </a:p>
          <a:p>
            <a:pPr marL="342900" indent="-342900">
              <a:buChar char="•"/>
            </a:pPr>
            <a:r>
              <a:rPr lang="en-US" sz="2400" dirty="0">
                <a:solidFill>
                  <a:schemeClr val="tx1">
                    <a:lumMod val="95000"/>
                    <a:lumOff val="5000"/>
                  </a:schemeClr>
                </a:solidFill>
                <a:cs typeface="Sabon Next LT"/>
              </a:rPr>
              <a:t>Risk of wildfires</a:t>
            </a:r>
          </a:p>
          <a:p>
            <a:pPr marL="342900" indent="-342900">
              <a:buChar char="•"/>
            </a:pPr>
            <a:r>
              <a:rPr lang="en-US" sz="2400" dirty="0">
                <a:solidFill>
                  <a:schemeClr val="tx1">
                    <a:lumMod val="95000"/>
                    <a:lumOff val="5000"/>
                  </a:schemeClr>
                </a:solidFill>
                <a:cs typeface="Sabon Next LT"/>
              </a:rPr>
              <a:t>Risk of COVID exposure</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9914964" y="6375679"/>
            <a:ext cx="1510273" cy="345796"/>
          </a:xfrm>
        </p:spPr>
        <p:txBody>
          <a:bodyPr>
            <a:normAutofit/>
          </a:bodyPr>
          <a:lstStyle/>
          <a:p>
            <a:pPr>
              <a:spcAft>
                <a:spcPts val="600"/>
              </a:spcAft>
            </a:pPr>
            <a:fld id="{48F63A3B-78C7-47BE-AE5E-E10140E04643}" type="slidenum">
              <a:rPr lang="en-US">
                <a:solidFill>
                  <a:schemeClr val="tx1">
                    <a:alpha val="60000"/>
                  </a:schemeClr>
                </a:solidFill>
              </a:rPr>
              <a:pPr>
                <a:spcAft>
                  <a:spcPts val="600"/>
                </a:spcAft>
              </a:pPr>
              <a:t>3</a:t>
            </a:fld>
            <a:endParaRPr lang="en-US">
              <a:solidFill>
                <a:schemeClr val="tx1">
                  <a:alpha val="60000"/>
                </a:schemeClr>
              </a:solidFill>
            </a:endParaRPr>
          </a:p>
        </p:txBody>
      </p:sp>
    </p:spTree>
    <p:extLst>
      <p:ext uri="{BB962C8B-B14F-4D97-AF65-F5344CB8AC3E}">
        <p14:creationId xmlns:p14="http://schemas.microsoft.com/office/powerpoint/2010/main" val="97962200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dur="indefinite" nodeType="mainSeq"/>
              <p:prevCondLst>
                <p:cond evt="onPrev" delay="0">
                  <p:tgtEl>
                    <p:sldTgt/>
                  </p:tgtEl>
                </p:cond>
              </p:prevCondLst>
              <p:nextCondLst>
                <p:cond evt="onNext" delay="0">
                  <p:tgtEl>
                    <p:sldTgt/>
                  </p:tgtEl>
                </p:cond>
              </p:nextCondLst>
            </p:seq>
            <p:seq concurrent="1" nextAc="seek">
              <p:cTn id="4"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BAB9-7835-4CC2-C943-CEC9DFCD9BF7}"/>
              </a:ext>
            </a:extLst>
          </p:cNvPr>
          <p:cNvSpPr>
            <a:spLocks noGrp="1"/>
          </p:cNvSpPr>
          <p:nvPr>
            <p:ph type="ctrTitle"/>
          </p:nvPr>
        </p:nvSpPr>
        <p:spPr>
          <a:xfrm>
            <a:off x="1926336" y="222504"/>
            <a:ext cx="4169664" cy="667512"/>
          </a:xfrm>
        </p:spPr>
        <p:txBody>
          <a:bodyPr/>
          <a:lstStyle/>
          <a:p>
            <a:r>
              <a:rPr lang="en-US" dirty="0"/>
              <a:t>Sources</a:t>
            </a:r>
          </a:p>
        </p:txBody>
      </p:sp>
      <p:sp>
        <p:nvSpPr>
          <p:cNvPr id="3" name="Subtitle 2">
            <a:extLst>
              <a:ext uri="{FF2B5EF4-FFF2-40B4-BE49-F238E27FC236}">
                <a16:creationId xmlns:a16="http://schemas.microsoft.com/office/drawing/2014/main" id="{4F131E62-786A-3C51-A945-91D7916C005B}"/>
              </a:ext>
            </a:extLst>
          </p:cNvPr>
          <p:cNvSpPr>
            <a:spLocks noGrp="1"/>
          </p:cNvSpPr>
          <p:nvPr>
            <p:ph type="subTitle" idx="1"/>
          </p:nvPr>
        </p:nvSpPr>
        <p:spPr>
          <a:xfrm>
            <a:off x="620268" y="890016"/>
            <a:ext cx="6781800" cy="6082284"/>
          </a:xfrm>
        </p:spPr>
        <p:txBody>
          <a:bodyPr/>
          <a:lstStyle/>
          <a:p>
            <a:pPr marL="342900" marR="0" lvl="0" indent="-342900">
              <a:spcBef>
                <a:spcPts val="0"/>
              </a:spcBef>
              <a:spcAft>
                <a:spcPts val="0"/>
              </a:spcAft>
              <a:buFont typeface="+mj-lt"/>
              <a:buAutoNum type="arabicPeriod"/>
            </a:pPr>
            <a:r>
              <a:rPr lang="en-US"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Ojmarrh</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Mitchell, and Doris L. </a:t>
            </a:r>
            <a:r>
              <a:rPr lang="en-US"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MacKenzie</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 Relationship Between Race, Ethnicity, and Sentencing Outcomes: A Meta Analysis of Sentencing Research.”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United Stated Department of Justice</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(2004): 3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https://www.ojp.gov/pdffiles1/nij/grants/208129.pdf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“Racial Disparities in Sentencing in the United States, July 14, 2022, 107th Session of the UN Committee on the Elimination of Racial Discrimination.”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Sentencing Project, and ACLU (</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2022).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https://www.sentencingproject.org/policy-brief/shadow-report-to-the-united-nations-on-racial-disparities-in-sentencing-in-the-united-states/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Traci Burch, “Skin Color and the Criminal Justice System: Beyond Black and White Disparities in Sentencing.”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Journal of Empirical Legal Studies</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12 no. 3 (September 2015): 408.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https://onlinelibrary.wiley.com/doi/epdf/10.1111/jels.12077</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Sentencing Project. “Report to the United Nations on the Racial Disparities in the US Criminal Justice System April 19, 2018.” Accessed March 6, 2023.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https://www.sentencingproject.org/reports/report-to-the-united-nations-on-racial-disparities-in-the-u-s-criminal-justice-system/</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“Demographic Differences in Sentencing: An Update to the 2012 Booker Report.”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United States Sentencing Commission </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(November 2017): 6.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https://www.ussc.gov/sites/default/files/pdf/research-and-publications/research-publications/2017/20171114_Demographics.pdf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a:t>
            </a:r>
            <a:r>
              <a:rPr lang="en-US"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Marit</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Rehvai</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Sonja B. Starr, “Racial Disparity in Federal Criminal Sentences.”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Journal of Political Economy</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122 no. 6 (2014): 1320.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https://repository.law.umich.edu/articles/1414/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itle 1">
            <a:extLst>
              <a:ext uri="{FF2B5EF4-FFF2-40B4-BE49-F238E27FC236}">
                <a16:creationId xmlns:a16="http://schemas.microsoft.com/office/drawing/2014/main" id="{7491E887-313F-7AB9-D5DD-C97D5CECE80B}"/>
              </a:ext>
            </a:extLst>
          </p:cNvPr>
          <p:cNvSpPr txBox="1">
            <a:spLocks/>
          </p:cNvSpPr>
          <p:nvPr/>
        </p:nvSpPr>
        <p:spPr>
          <a:xfrm>
            <a:off x="7772400" y="2095500"/>
            <a:ext cx="4419600" cy="2667000"/>
          </a:xfrm>
          <a:prstGeom prst="rect">
            <a:avLst/>
          </a:prstGeom>
        </p:spPr>
        <p:txBody>
          <a:bodyPr vert="horz" lIns="91440" tIns="0" rIns="91440" bIns="45720" rtlCol="0" anchor="ctr">
            <a:noAutofit/>
          </a:bodyPr>
          <a:lstStyle>
            <a:lvl1pPr algn="l"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gn="ctr"/>
            <a:r>
              <a:rPr lang="en-US" dirty="0">
                <a:solidFill>
                  <a:schemeClr val="bg1">
                    <a:lumMod val="25000"/>
                  </a:schemeClr>
                </a:solidFill>
              </a:rPr>
              <a:t>Sentencing</a:t>
            </a:r>
          </a:p>
        </p:txBody>
      </p:sp>
    </p:spTree>
    <p:extLst>
      <p:ext uri="{BB962C8B-B14F-4D97-AF65-F5344CB8AC3E}">
        <p14:creationId xmlns:p14="http://schemas.microsoft.com/office/powerpoint/2010/main" val="103556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BAB9-7835-4CC2-C943-CEC9DFCD9BF7}"/>
              </a:ext>
            </a:extLst>
          </p:cNvPr>
          <p:cNvSpPr>
            <a:spLocks noGrp="1"/>
          </p:cNvSpPr>
          <p:nvPr>
            <p:ph type="ctrTitle"/>
          </p:nvPr>
        </p:nvSpPr>
        <p:spPr>
          <a:xfrm>
            <a:off x="1926336" y="222504"/>
            <a:ext cx="4169664" cy="667512"/>
          </a:xfrm>
        </p:spPr>
        <p:txBody>
          <a:bodyPr/>
          <a:lstStyle/>
          <a:p>
            <a:r>
              <a:rPr lang="en-US" dirty="0"/>
              <a:t>Sources</a:t>
            </a:r>
          </a:p>
        </p:txBody>
      </p:sp>
      <p:sp>
        <p:nvSpPr>
          <p:cNvPr id="3" name="Subtitle 2">
            <a:extLst>
              <a:ext uri="{FF2B5EF4-FFF2-40B4-BE49-F238E27FC236}">
                <a16:creationId xmlns:a16="http://schemas.microsoft.com/office/drawing/2014/main" id="{4F131E62-786A-3C51-A945-91D7916C005B}"/>
              </a:ext>
            </a:extLst>
          </p:cNvPr>
          <p:cNvSpPr>
            <a:spLocks noGrp="1"/>
          </p:cNvSpPr>
          <p:nvPr>
            <p:ph type="subTitle" idx="1"/>
          </p:nvPr>
        </p:nvSpPr>
        <p:spPr>
          <a:xfrm>
            <a:off x="620268" y="890016"/>
            <a:ext cx="6781800" cy="5967984"/>
          </a:xfrm>
        </p:spPr>
        <p:txBody>
          <a:bodyPr/>
          <a:lstStyle/>
          <a:p>
            <a:pPr marL="342900" marR="0" lvl="0" indent="-342900">
              <a:spcBef>
                <a:spcPts val="0"/>
              </a:spcBef>
              <a:spcAft>
                <a:spcPts val="0"/>
              </a:spcAft>
              <a:buFont typeface="+mj-lt"/>
              <a:buAutoNum type="arabicPeriod"/>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Sentencing Project. “Report to the United Nations on the Racial Disparities in the US Criminal Justice System April 19, 2018.” Accessed March 6, 2023.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https://www.sentencingproject.org/reports/report-to-the-united-nations-on-racial-disparities-in-the-u-s-criminal-justice-system/</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Kendra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Bradner</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and Vincent Schiraldi, “Racial Inequities in New York Parole Supervision.” Columbia University Justice Lab (March 2022):1.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https://justicelab.columbia.edu/sites/default/files/content/NY%20Parole%20Racial%20Inequities.pdf</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Susan Nembhard, and Lily Robin, “Racial and Ethnic Disparities Throughout the Criminal Legal System: A Result of Racist Policies and Discretionary Practices.” Urban Institute (August 2021): 6-7.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https://www.urban.org/sites/default/files/publication/104687/racial-and-ethnic-disparities-throughout-the-criminal-legal-system.pdf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Jesse Janetta, Justin Breaux, and Helen Ho, “Examining Racial and Ethnic Disparities in Probation Revocation, Summary of Findings and Implications from a Multisite Study.”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Urban Institute</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(April 2014): 3.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https://www.urban.org/sites/default/files/publication/22746/413174-Examining-Racial-and-Ethnic-Disparities-in-Probation-Revocation.PDF</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Bef>
                <a:spcPts val="0"/>
              </a:spcBef>
              <a:buFont typeface="+mj-lt"/>
              <a:buAutoNum type="arabicPeriod"/>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Susan Nembhard, and Lily Robin, “Racial and Ethnic Disparities Throughout the Criminal Legal System: A Result of Racist Policies and Discretionary Practices.”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Urban Institute</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(August 2021): 6.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https://www.urban.org/sites/default/files/publication/104687/racial-and-ethnic-disparities-throughout-the-criminal-legal-system.pdf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itle 1">
            <a:extLst>
              <a:ext uri="{FF2B5EF4-FFF2-40B4-BE49-F238E27FC236}">
                <a16:creationId xmlns:a16="http://schemas.microsoft.com/office/drawing/2014/main" id="{7491E887-313F-7AB9-D5DD-C97D5CECE80B}"/>
              </a:ext>
            </a:extLst>
          </p:cNvPr>
          <p:cNvSpPr txBox="1">
            <a:spLocks/>
          </p:cNvSpPr>
          <p:nvPr/>
        </p:nvSpPr>
        <p:spPr>
          <a:xfrm>
            <a:off x="7772400" y="2095500"/>
            <a:ext cx="4419600" cy="2667000"/>
          </a:xfrm>
          <a:prstGeom prst="rect">
            <a:avLst/>
          </a:prstGeom>
        </p:spPr>
        <p:txBody>
          <a:bodyPr vert="horz" lIns="91440" tIns="0" rIns="91440" bIns="45720" rtlCol="0" anchor="ctr">
            <a:noAutofit/>
          </a:bodyPr>
          <a:lstStyle>
            <a:lvl1pPr algn="l"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gn="ctr"/>
            <a:r>
              <a:rPr lang="en-US" dirty="0">
                <a:solidFill>
                  <a:schemeClr val="bg1">
                    <a:lumMod val="25000"/>
                  </a:schemeClr>
                </a:solidFill>
              </a:rPr>
              <a:t>Probation</a:t>
            </a:r>
          </a:p>
          <a:p>
            <a:pPr algn="ctr"/>
            <a:r>
              <a:rPr lang="en-US" dirty="0">
                <a:solidFill>
                  <a:schemeClr val="bg1">
                    <a:lumMod val="25000"/>
                  </a:schemeClr>
                </a:solidFill>
              </a:rPr>
              <a:t>Parole</a:t>
            </a:r>
          </a:p>
        </p:txBody>
      </p:sp>
    </p:spTree>
    <p:extLst>
      <p:ext uri="{BB962C8B-B14F-4D97-AF65-F5344CB8AC3E}">
        <p14:creationId xmlns:p14="http://schemas.microsoft.com/office/powerpoint/2010/main" val="2061731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A0B7-2459-0CB1-1668-AD316734DD7D}"/>
              </a:ext>
            </a:extLst>
          </p:cNvPr>
          <p:cNvSpPr>
            <a:spLocks noGrp="1"/>
          </p:cNvSpPr>
          <p:nvPr>
            <p:ph type="title"/>
          </p:nvPr>
        </p:nvSpPr>
        <p:spPr>
          <a:xfrm>
            <a:off x="758952" y="1539424"/>
            <a:ext cx="10671048" cy="1068278"/>
          </a:xfrm>
        </p:spPr>
        <p:txBody>
          <a:bodyPr>
            <a:normAutofit/>
          </a:bodyPr>
          <a:lstStyle/>
          <a:p>
            <a:r>
              <a:rPr lang="en-US" dirty="0"/>
              <a:t>How Bias is in the numbers</a:t>
            </a:r>
          </a:p>
        </p:txBody>
      </p:sp>
      <p:sp>
        <p:nvSpPr>
          <p:cNvPr id="3" name="Slide Number Placeholder 2">
            <a:extLst>
              <a:ext uri="{FF2B5EF4-FFF2-40B4-BE49-F238E27FC236}">
                <a16:creationId xmlns:a16="http://schemas.microsoft.com/office/drawing/2014/main" id="{C5EEEF60-3E36-8BE6-1D55-AC0FB0A0AE37}"/>
              </a:ext>
            </a:extLst>
          </p:cNvPr>
          <p:cNvSpPr>
            <a:spLocks noGrp="1"/>
          </p:cNvSpPr>
          <p:nvPr>
            <p:ph type="sldNum" sz="quarter" idx="12"/>
          </p:nvPr>
        </p:nvSpPr>
        <p:spPr/>
        <p:txBody>
          <a:bodyPr/>
          <a:lstStyle/>
          <a:p>
            <a:fld id="{48F63A3B-78C7-47BE-AE5E-E10140E04643}" type="slidenum">
              <a:rPr lang="en-US" smtClean="0"/>
              <a:pPr/>
              <a:t>32</a:t>
            </a:fld>
            <a:endParaRPr lang="en-US" dirty="0"/>
          </a:p>
        </p:txBody>
      </p:sp>
      <p:sp>
        <p:nvSpPr>
          <p:cNvPr id="4" name="Text Placeholder 3">
            <a:extLst>
              <a:ext uri="{FF2B5EF4-FFF2-40B4-BE49-F238E27FC236}">
                <a16:creationId xmlns:a16="http://schemas.microsoft.com/office/drawing/2014/main" id="{D13BE3BF-BFD6-44AC-991D-7190D1DD2A76}"/>
              </a:ext>
            </a:extLst>
          </p:cNvPr>
          <p:cNvSpPr>
            <a:spLocks noGrp="1"/>
          </p:cNvSpPr>
          <p:nvPr>
            <p:ph type="body" idx="1"/>
          </p:nvPr>
        </p:nvSpPr>
        <p:spPr/>
        <p:txBody>
          <a:bodyPr/>
          <a:lstStyle/>
          <a:p>
            <a:r>
              <a:rPr lang="en-US" dirty="0">
                <a:latin typeface="Arial"/>
                <a:cs typeface="Arial"/>
              </a:rPr>
              <a:t>Arrest</a:t>
            </a:r>
            <a:endParaRPr lang="en-US" dirty="0"/>
          </a:p>
        </p:txBody>
      </p:sp>
      <p:sp>
        <p:nvSpPr>
          <p:cNvPr id="5" name="Text Placeholder 4">
            <a:extLst>
              <a:ext uri="{FF2B5EF4-FFF2-40B4-BE49-F238E27FC236}">
                <a16:creationId xmlns:a16="http://schemas.microsoft.com/office/drawing/2014/main" id="{7C28C869-E4BC-7B5B-6B08-57BFFFA05878}"/>
              </a:ext>
            </a:extLst>
          </p:cNvPr>
          <p:cNvSpPr>
            <a:spLocks noGrp="1"/>
          </p:cNvSpPr>
          <p:nvPr>
            <p:ph type="body" sz="quarter" idx="3"/>
          </p:nvPr>
        </p:nvSpPr>
        <p:spPr/>
        <p:txBody>
          <a:bodyPr/>
          <a:lstStyle/>
          <a:p>
            <a:r>
              <a:rPr lang="en-US" dirty="0">
                <a:latin typeface="Arial"/>
                <a:cs typeface="Arial"/>
              </a:rPr>
              <a:t>Charging</a:t>
            </a:r>
            <a:endParaRPr lang="en-US" dirty="0"/>
          </a:p>
        </p:txBody>
      </p:sp>
      <p:sp>
        <p:nvSpPr>
          <p:cNvPr id="6" name="Text Placeholder 5">
            <a:extLst>
              <a:ext uri="{FF2B5EF4-FFF2-40B4-BE49-F238E27FC236}">
                <a16:creationId xmlns:a16="http://schemas.microsoft.com/office/drawing/2014/main" id="{59F8C773-35A8-8536-4746-ACA7B87FCF64}"/>
              </a:ext>
            </a:extLst>
          </p:cNvPr>
          <p:cNvSpPr>
            <a:spLocks noGrp="1"/>
          </p:cNvSpPr>
          <p:nvPr>
            <p:ph type="body" sz="quarter" idx="13"/>
          </p:nvPr>
        </p:nvSpPr>
        <p:spPr/>
        <p:txBody>
          <a:bodyPr/>
          <a:lstStyle/>
          <a:p>
            <a:r>
              <a:rPr lang="en-US" dirty="0"/>
              <a:t>Plea</a:t>
            </a:r>
          </a:p>
        </p:txBody>
      </p:sp>
      <p:sp>
        <p:nvSpPr>
          <p:cNvPr id="7" name="Text Placeholder 6">
            <a:extLst>
              <a:ext uri="{FF2B5EF4-FFF2-40B4-BE49-F238E27FC236}">
                <a16:creationId xmlns:a16="http://schemas.microsoft.com/office/drawing/2014/main" id="{C14495C2-32D2-40AF-0FEE-4393043D245F}"/>
              </a:ext>
            </a:extLst>
          </p:cNvPr>
          <p:cNvSpPr>
            <a:spLocks noGrp="1"/>
          </p:cNvSpPr>
          <p:nvPr>
            <p:ph type="body" sz="quarter" idx="15"/>
          </p:nvPr>
        </p:nvSpPr>
        <p:spPr/>
        <p:txBody>
          <a:bodyPr/>
          <a:lstStyle/>
          <a:p>
            <a:r>
              <a:rPr lang="en-US" dirty="0">
                <a:latin typeface="Arial"/>
                <a:cs typeface="Arial"/>
              </a:rPr>
              <a:t>Sentencing</a:t>
            </a:r>
            <a:endParaRPr lang="en-US" dirty="0"/>
          </a:p>
        </p:txBody>
      </p:sp>
      <p:sp>
        <p:nvSpPr>
          <p:cNvPr id="8" name="Text Placeholder 7">
            <a:extLst>
              <a:ext uri="{FF2B5EF4-FFF2-40B4-BE49-F238E27FC236}">
                <a16:creationId xmlns:a16="http://schemas.microsoft.com/office/drawing/2014/main" id="{59B61ADD-A611-551C-8C5B-A3F541CF80C3}"/>
              </a:ext>
            </a:extLst>
          </p:cNvPr>
          <p:cNvSpPr>
            <a:spLocks noGrp="1"/>
          </p:cNvSpPr>
          <p:nvPr>
            <p:ph type="body" sz="quarter" idx="17"/>
          </p:nvPr>
        </p:nvSpPr>
        <p:spPr/>
        <p:txBody>
          <a:bodyPr/>
          <a:lstStyle/>
          <a:p>
            <a:r>
              <a:rPr lang="en-US" dirty="0">
                <a:latin typeface="Arial"/>
                <a:cs typeface="Arial"/>
              </a:rPr>
              <a:t>Probation</a:t>
            </a:r>
            <a:endParaRPr lang="en-US" dirty="0"/>
          </a:p>
        </p:txBody>
      </p:sp>
      <p:sp>
        <p:nvSpPr>
          <p:cNvPr id="9" name="Text Placeholder 8">
            <a:extLst>
              <a:ext uri="{FF2B5EF4-FFF2-40B4-BE49-F238E27FC236}">
                <a16:creationId xmlns:a16="http://schemas.microsoft.com/office/drawing/2014/main" id="{73F96755-4F12-C930-9CDD-795EA9B7F460}"/>
              </a:ext>
            </a:extLst>
          </p:cNvPr>
          <p:cNvSpPr>
            <a:spLocks noGrp="1"/>
          </p:cNvSpPr>
          <p:nvPr>
            <p:ph type="body" sz="quarter" idx="18"/>
          </p:nvPr>
        </p:nvSpPr>
        <p:spPr/>
        <p:txBody>
          <a:bodyPr/>
          <a:lstStyle/>
          <a:p>
            <a:r>
              <a:rPr lang="en-US" dirty="0">
                <a:cs typeface="Sabon Next LT"/>
              </a:rPr>
              <a:t>BIPOC Higher rates of arrest</a:t>
            </a:r>
          </a:p>
        </p:txBody>
      </p:sp>
      <p:sp>
        <p:nvSpPr>
          <p:cNvPr id="10" name="Text Placeholder 9">
            <a:extLst>
              <a:ext uri="{FF2B5EF4-FFF2-40B4-BE49-F238E27FC236}">
                <a16:creationId xmlns:a16="http://schemas.microsoft.com/office/drawing/2014/main" id="{1F122222-4748-7029-5189-83D424A4AF47}"/>
              </a:ext>
            </a:extLst>
          </p:cNvPr>
          <p:cNvSpPr>
            <a:spLocks noGrp="1"/>
          </p:cNvSpPr>
          <p:nvPr>
            <p:ph type="body" sz="quarter" idx="19"/>
          </p:nvPr>
        </p:nvSpPr>
        <p:spPr/>
        <p:txBody>
          <a:bodyPr/>
          <a:lstStyle/>
          <a:p>
            <a:r>
              <a:rPr lang="en-US" dirty="0">
                <a:cs typeface="Sabon Next LT"/>
              </a:rPr>
              <a:t>BIPOC Given Higher Charges for similar offenses</a:t>
            </a:r>
            <a:endParaRPr lang="en-US" dirty="0"/>
          </a:p>
        </p:txBody>
      </p:sp>
      <p:sp>
        <p:nvSpPr>
          <p:cNvPr id="11" name="Text Placeholder 10">
            <a:extLst>
              <a:ext uri="{FF2B5EF4-FFF2-40B4-BE49-F238E27FC236}">
                <a16:creationId xmlns:a16="http://schemas.microsoft.com/office/drawing/2014/main" id="{3EE55A1E-CFD8-B3F7-DB52-45ED5C03C4D9}"/>
              </a:ext>
            </a:extLst>
          </p:cNvPr>
          <p:cNvSpPr>
            <a:spLocks noGrp="1"/>
          </p:cNvSpPr>
          <p:nvPr>
            <p:ph type="body" sz="quarter" idx="20"/>
          </p:nvPr>
        </p:nvSpPr>
        <p:spPr/>
        <p:txBody>
          <a:bodyPr/>
          <a:lstStyle/>
          <a:p>
            <a:r>
              <a:rPr lang="en-US" dirty="0">
                <a:cs typeface="Sabon Next LT"/>
              </a:rPr>
              <a:t>BIPOC More likely to take unfavorable pleas because of income</a:t>
            </a:r>
          </a:p>
        </p:txBody>
      </p:sp>
      <p:sp>
        <p:nvSpPr>
          <p:cNvPr id="12" name="Text Placeholder 11">
            <a:extLst>
              <a:ext uri="{FF2B5EF4-FFF2-40B4-BE49-F238E27FC236}">
                <a16:creationId xmlns:a16="http://schemas.microsoft.com/office/drawing/2014/main" id="{4E8FCE04-0B8F-B7D3-6ED5-785A02B2A593}"/>
              </a:ext>
            </a:extLst>
          </p:cNvPr>
          <p:cNvSpPr>
            <a:spLocks noGrp="1"/>
          </p:cNvSpPr>
          <p:nvPr>
            <p:ph type="body" sz="quarter" idx="21"/>
          </p:nvPr>
        </p:nvSpPr>
        <p:spPr>
          <a:xfrm>
            <a:off x="7332057" y="4745736"/>
            <a:ext cx="1993392" cy="1003346"/>
          </a:xfrm>
        </p:spPr>
        <p:txBody>
          <a:bodyPr/>
          <a:lstStyle/>
          <a:p>
            <a:r>
              <a:rPr lang="en-US" dirty="0">
                <a:cs typeface="Sabon Next LT"/>
              </a:rPr>
              <a:t>BIPOC More likely to receive higher sentences for same crime</a:t>
            </a:r>
            <a:endParaRPr lang="en-US" dirty="0"/>
          </a:p>
        </p:txBody>
      </p:sp>
      <p:sp>
        <p:nvSpPr>
          <p:cNvPr id="13" name="Text Placeholder 12">
            <a:extLst>
              <a:ext uri="{FF2B5EF4-FFF2-40B4-BE49-F238E27FC236}">
                <a16:creationId xmlns:a16="http://schemas.microsoft.com/office/drawing/2014/main" id="{389FDF97-5EF0-26C6-FA18-D98205E45F7C}"/>
              </a:ext>
            </a:extLst>
          </p:cNvPr>
          <p:cNvSpPr>
            <a:spLocks noGrp="1"/>
          </p:cNvSpPr>
          <p:nvPr>
            <p:ph type="body" sz="quarter" idx="22"/>
          </p:nvPr>
        </p:nvSpPr>
        <p:spPr>
          <a:xfrm>
            <a:off x="9547629" y="4745736"/>
            <a:ext cx="1993392" cy="1095709"/>
          </a:xfrm>
        </p:spPr>
        <p:txBody>
          <a:bodyPr/>
          <a:lstStyle/>
          <a:p>
            <a:r>
              <a:rPr lang="en-US" dirty="0">
                <a:cs typeface="Sabon Next LT"/>
              </a:rPr>
              <a:t>BIPOC More likely to have revocation or probation or parole for violations</a:t>
            </a:r>
            <a:endParaRPr lang="en-US" dirty="0"/>
          </a:p>
        </p:txBody>
      </p:sp>
    </p:spTree>
    <p:extLst>
      <p:ext uri="{BB962C8B-B14F-4D97-AF65-F5344CB8AC3E}">
        <p14:creationId xmlns:p14="http://schemas.microsoft.com/office/powerpoint/2010/main" val="3389002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A0B7-2459-0CB1-1668-AD316734DD7D}"/>
              </a:ext>
            </a:extLst>
          </p:cNvPr>
          <p:cNvSpPr>
            <a:spLocks noGrp="1"/>
          </p:cNvSpPr>
          <p:nvPr>
            <p:ph type="title"/>
          </p:nvPr>
        </p:nvSpPr>
        <p:spPr>
          <a:xfrm>
            <a:off x="758952" y="1539424"/>
            <a:ext cx="10671048" cy="1068278"/>
          </a:xfrm>
        </p:spPr>
        <p:txBody>
          <a:bodyPr>
            <a:normAutofit/>
          </a:bodyPr>
          <a:lstStyle/>
          <a:p>
            <a:r>
              <a:rPr lang="en-US" dirty="0"/>
              <a:t>How Bias is in the numbers</a:t>
            </a:r>
          </a:p>
        </p:txBody>
      </p:sp>
      <p:sp>
        <p:nvSpPr>
          <p:cNvPr id="3" name="Slide Number Placeholder 2">
            <a:extLst>
              <a:ext uri="{FF2B5EF4-FFF2-40B4-BE49-F238E27FC236}">
                <a16:creationId xmlns:a16="http://schemas.microsoft.com/office/drawing/2014/main" id="{C5EEEF60-3E36-8BE6-1D55-AC0FB0A0AE37}"/>
              </a:ext>
            </a:extLst>
          </p:cNvPr>
          <p:cNvSpPr>
            <a:spLocks noGrp="1"/>
          </p:cNvSpPr>
          <p:nvPr>
            <p:ph type="sldNum" sz="quarter" idx="12"/>
          </p:nvPr>
        </p:nvSpPr>
        <p:spPr/>
        <p:txBody>
          <a:bodyPr/>
          <a:lstStyle/>
          <a:p>
            <a:fld id="{48F63A3B-78C7-47BE-AE5E-E10140E04643}" type="slidenum">
              <a:rPr lang="en-US" smtClean="0"/>
              <a:pPr/>
              <a:t>33</a:t>
            </a:fld>
            <a:endParaRPr lang="en-US" dirty="0"/>
          </a:p>
        </p:txBody>
      </p:sp>
      <p:sp>
        <p:nvSpPr>
          <p:cNvPr id="4" name="Text Placeholder 3">
            <a:extLst>
              <a:ext uri="{FF2B5EF4-FFF2-40B4-BE49-F238E27FC236}">
                <a16:creationId xmlns:a16="http://schemas.microsoft.com/office/drawing/2014/main" id="{D13BE3BF-BFD6-44AC-991D-7190D1DD2A76}"/>
              </a:ext>
            </a:extLst>
          </p:cNvPr>
          <p:cNvSpPr>
            <a:spLocks noGrp="1"/>
          </p:cNvSpPr>
          <p:nvPr>
            <p:ph type="body" idx="1"/>
          </p:nvPr>
        </p:nvSpPr>
        <p:spPr/>
        <p:txBody>
          <a:bodyPr/>
          <a:lstStyle/>
          <a:p>
            <a:r>
              <a:rPr lang="en-US" dirty="0">
                <a:latin typeface="Arial"/>
                <a:cs typeface="Arial"/>
              </a:rPr>
              <a:t>Arrest</a:t>
            </a:r>
            <a:endParaRPr lang="en-US" dirty="0"/>
          </a:p>
        </p:txBody>
      </p:sp>
      <p:sp>
        <p:nvSpPr>
          <p:cNvPr id="5" name="Text Placeholder 4">
            <a:extLst>
              <a:ext uri="{FF2B5EF4-FFF2-40B4-BE49-F238E27FC236}">
                <a16:creationId xmlns:a16="http://schemas.microsoft.com/office/drawing/2014/main" id="{7C28C869-E4BC-7B5B-6B08-57BFFFA05878}"/>
              </a:ext>
            </a:extLst>
          </p:cNvPr>
          <p:cNvSpPr>
            <a:spLocks noGrp="1"/>
          </p:cNvSpPr>
          <p:nvPr>
            <p:ph type="body" sz="quarter" idx="3"/>
          </p:nvPr>
        </p:nvSpPr>
        <p:spPr>
          <a:xfrm>
            <a:off x="2900911" y="2779776"/>
            <a:ext cx="1993392" cy="795528"/>
          </a:xfrm>
        </p:spPr>
        <p:txBody>
          <a:bodyPr/>
          <a:lstStyle/>
          <a:p>
            <a:r>
              <a:rPr lang="en-US" dirty="0">
                <a:latin typeface="Arial"/>
                <a:cs typeface="Arial"/>
              </a:rPr>
              <a:t>Charging</a:t>
            </a:r>
            <a:endParaRPr lang="en-US" dirty="0"/>
          </a:p>
        </p:txBody>
      </p:sp>
      <p:sp>
        <p:nvSpPr>
          <p:cNvPr id="6" name="Text Placeholder 5">
            <a:extLst>
              <a:ext uri="{FF2B5EF4-FFF2-40B4-BE49-F238E27FC236}">
                <a16:creationId xmlns:a16="http://schemas.microsoft.com/office/drawing/2014/main" id="{59F8C773-35A8-8536-4746-ACA7B87FCF64}"/>
              </a:ext>
            </a:extLst>
          </p:cNvPr>
          <p:cNvSpPr>
            <a:spLocks noGrp="1"/>
          </p:cNvSpPr>
          <p:nvPr>
            <p:ph type="body" sz="quarter" idx="13"/>
          </p:nvPr>
        </p:nvSpPr>
        <p:spPr>
          <a:xfrm>
            <a:off x="5116484" y="2607702"/>
            <a:ext cx="1993392" cy="967602"/>
          </a:xfrm>
        </p:spPr>
        <p:txBody>
          <a:bodyPr/>
          <a:lstStyle/>
          <a:p>
            <a:r>
              <a:rPr lang="en-US" dirty="0"/>
              <a:t>Plea</a:t>
            </a:r>
          </a:p>
        </p:txBody>
      </p:sp>
      <p:sp>
        <p:nvSpPr>
          <p:cNvPr id="7" name="Text Placeholder 6">
            <a:extLst>
              <a:ext uri="{FF2B5EF4-FFF2-40B4-BE49-F238E27FC236}">
                <a16:creationId xmlns:a16="http://schemas.microsoft.com/office/drawing/2014/main" id="{C14495C2-32D2-40AF-0FEE-4393043D245F}"/>
              </a:ext>
            </a:extLst>
          </p:cNvPr>
          <p:cNvSpPr>
            <a:spLocks noGrp="1"/>
          </p:cNvSpPr>
          <p:nvPr>
            <p:ph type="body" sz="quarter" idx="15"/>
          </p:nvPr>
        </p:nvSpPr>
        <p:spPr>
          <a:xfrm>
            <a:off x="7332057" y="2362200"/>
            <a:ext cx="1993392" cy="1213104"/>
          </a:xfrm>
        </p:spPr>
        <p:txBody>
          <a:bodyPr/>
          <a:lstStyle/>
          <a:p>
            <a:r>
              <a:rPr lang="en-US" dirty="0">
                <a:latin typeface="Arial"/>
                <a:cs typeface="Arial"/>
              </a:rPr>
              <a:t>Sentencing</a:t>
            </a:r>
            <a:endParaRPr lang="en-US" dirty="0"/>
          </a:p>
        </p:txBody>
      </p:sp>
      <p:sp>
        <p:nvSpPr>
          <p:cNvPr id="8" name="Text Placeholder 7">
            <a:extLst>
              <a:ext uri="{FF2B5EF4-FFF2-40B4-BE49-F238E27FC236}">
                <a16:creationId xmlns:a16="http://schemas.microsoft.com/office/drawing/2014/main" id="{59B61ADD-A611-551C-8C5B-A3F541CF80C3}"/>
              </a:ext>
            </a:extLst>
          </p:cNvPr>
          <p:cNvSpPr>
            <a:spLocks noGrp="1"/>
          </p:cNvSpPr>
          <p:nvPr>
            <p:ph type="body" sz="quarter" idx="17"/>
          </p:nvPr>
        </p:nvSpPr>
        <p:spPr>
          <a:xfrm>
            <a:off x="9547629" y="2112264"/>
            <a:ext cx="1993392" cy="1463040"/>
          </a:xfrm>
        </p:spPr>
        <p:txBody>
          <a:bodyPr/>
          <a:lstStyle/>
          <a:p>
            <a:r>
              <a:rPr lang="en-US" dirty="0">
                <a:latin typeface="Arial"/>
                <a:cs typeface="Arial"/>
              </a:rPr>
              <a:t>Probation</a:t>
            </a:r>
            <a:endParaRPr lang="en-US" dirty="0"/>
          </a:p>
        </p:txBody>
      </p:sp>
      <p:sp>
        <p:nvSpPr>
          <p:cNvPr id="9" name="Text Placeholder 8">
            <a:extLst>
              <a:ext uri="{FF2B5EF4-FFF2-40B4-BE49-F238E27FC236}">
                <a16:creationId xmlns:a16="http://schemas.microsoft.com/office/drawing/2014/main" id="{73F96755-4F12-C930-9CDD-795EA9B7F460}"/>
              </a:ext>
            </a:extLst>
          </p:cNvPr>
          <p:cNvSpPr>
            <a:spLocks noGrp="1"/>
          </p:cNvSpPr>
          <p:nvPr>
            <p:ph type="body" sz="quarter" idx="18"/>
          </p:nvPr>
        </p:nvSpPr>
        <p:spPr/>
        <p:txBody>
          <a:bodyPr/>
          <a:lstStyle/>
          <a:p>
            <a:r>
              <a:rPr lang="en-US" dirty="0">
                <a:cs typeface="Sabon Next LT"/>
              </a:rPr>
              <a:t>BIPOC Higher rates of arrest</a:t>
            </a:r>
          </a:p>
        </p:txBody>
      </p:sp>
      <p:sp>
        <p:nvSpPr>
          <p:cNvPr id="10" name="Text Placeholder 9">
            <a:extLst>
              <a:ext uri="{FF2B5EF4-FFF2-40B4-BE49-F238E27FC236}">
                <a16:creationId xmlns:a16="http://schemas.microsoft.com/office/drawing/2014/main" id="{1F122222-4748-7029-5189-83D424A4AF47}"/>
              </a:ext>
            </a:extLst>
          </p:cNvPr>
          <p:cNvSpPr>
            <a:spLocks noGrp="1"/>
          </p:cNvSpPr>
          <p:nvPr>
            <p:ph type="body" sz="quarter" idx="19"/>
          </p:nvPr>
        </p:nvSpPr>
        <p:spPr/>
        <p:txBody>
          <a:bodyPr/>
          <a:lstStyle/>
          <a:p>
            <a:r>
              <a:rPr lang="en-US" dirty="0">
                <a:cs typeface="Sabon Next LT"/>
              </a:rPr>
              <a:t>BIPOC Given Higher Charges for similar offenses</a:t>
            </a:r>
            <a:endParaRPr lang="en-US" dirty="0"/>
          </a:p>
        </p:txBody>
      </p:sp>
      <p:sp>
        <p:nvSpPr>
          <p:cNvPr id="11" name="Text Placeholder 10">
            <a:extLst>
              <a:ext uri="{FF2B5EF4-FFF2-40B4-BE49-F238E27FC236}">
                <a16:creationId xmlns:a16="http://schemas.microsoft.com/office/drawing/2014/main" id="{3EE55A1E-CFD8-B3F7-DB52-45ED5C03C4D9}"/>
              </a:ext>
            </a:extLst>
          </p:cNvPr>
          <p:cNvSpPr>
            <a:spLocks noGrp="1"/>
          </p:cNvSpPr>
          <p:nvPr>
            <p:ph type="body" sz="quarter" idx="20"/>
          </p:nvPr>
        </p:nvSpPr>
        <p:spPr/>
        <p:txBody>
          <a:bodyPr/>
          <a:lstStyle/>
          <a:p>
            <a:r>
              <a:rPr lang="en-US" dirty="0">
                <a:cs typeface="Sabon Next LT"/>
              </a:rPr>
              <a:t>BIPOC More likely to take unfavorable pleas because of income</a:t>
            </a:r>
          </a:p>
        </p:txBody>
      </p:sp>
      <p:sp>
        <p:nvSpPr>
          <p:cNvPr id="12" name="Text Placeholder 11">
            <a:extLst>
              <a:ext uri="{FF2B5EF4-FFF2-40B4-BE49-F238E27FC236}">
                <a16:creationId xmlns:a16="http://schemas.microsoft.com/office/drawing/2014/main" id="{4E8FCE04-0B8F-B7D3-6ED5-785A02B2A593}"/>
              </a:ext>
            </a:extLst>
          </p:cNvPr>
          <p:cNvSpPr>
            <a:spLocks noGrp="1"/>
          </p:cNvSpPr>
          <p:nvPr>
            <p:ph type="body" sz="quarter" idx="21"/>
          </p:nvPr>
        </p:nvSpPr>
        <p:spPr>
          <a:xfrm>
            <a:off x="7332057" y="4745736"/>
            <a:ext cx="1993392" cy="1003346"/>
          </a:xfrm>
        </p:spPr>
        <p:txBody>
          <a:bodyPr/>
          <a:lstStyle/>
          <a:p>
            <a:r>
              <a:rPr lang="en-US" dirty="0">
                <a:cs typeface="Sabon Next LT"/>
              </a:rPr>
              <a:t>BIPOC More likely to receive higher sentences for same crime</a:t>
            </a:r>
            <a:endParaRPr lang="en-US" dirty="0"/>
          </a:p>
        </p:txBody>
      </p:sp>
      <p:sp>
        <p:nvSpPr>
          <p:cNvPr id="13" name="Text Placeholder 12">
            <a:extLst>
              <a:ext uri="{FF2B5EF4-FFF2-40B4-BE49-F238E27FC236}">
                <a16:creationId xmlns:a16="http://schemas.microsoft.com/office/drawing/2014/main" id="{389FDF97-5EF0-26C6-FA18-D98205E45F7C}"/>
              </a:ext>
            </a:extLst>
          </p:cNvPr>
          <p:cNvSpPr>
            <a:spLocks noGrp="1"/>
          </p:cNvSpPr>
          <p:nvPr>
            <p:ph type="body" sz="quarter" idx="22"/>
          </p:nvPr>
        </p:nvSpPr>
        <p:spPr>
          <a:xfrm>
            <a:off x="9547629" y="4745736"/>
            <a:ext cx="1993392" cy="1095709"/>
          </a:xfrm>
        </p:spPr>
        <p:txBody>
          <a:bodyPr/>
          <a:lstStyle/>
          <a:p>
            <a:r>
              <a:rPr lang="en-US" dirty="0">
                <a:cs typeface="Sabon Next LT"/>
              </a:rPr>
              <a:t>BIPOC More likely to have revocation or probation or parole for violations</a:t>
            </a:r>
            <a:endParaRPr lang="en-US" dirty="0"/>
          </a:p>
        </p:txBody>
      </p:sp>
    </p:spTree>
    <p:extLst>
      <p:ext uri="{BB962C8B-B14F-4D97-AF65-F5344CB8AC3E}">
        <p14:creationId xmlns:p14="http://schemas.microsoft.com/office/powerpoint/2010/main" val="604153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A616-8AA4-3887-D5ED-D473EB09B78D}"/>
              </a:ext>
            </a:extLst>
          </p:cNvPr>
          <p:cNvSpPr>
            <a:spLocks noGrp="1"/>
          </p:cNvSpPr>
          <p:nvPr>
            <p:ph type="title"/>
          </p:nvPr>
        </p:nvSpPr>
        <p:spPr>
          <a:xfrm>
            <a:off x="2895600" y="2920746"/>
            <a:ext cx="6400800" cy="2148078"/>
          </a:xfrm>
        </p:spPr>
        <p:txBody>
          <a:bodyPr/>
          <a:lstStyle/>
          <a:p>
            <a:r>
              <a:rPr lang="en-US" dirty="0"/>
              <a:t>Can Dynamic Factors Be Proxies?</a:t>
            </a:r>
          </a:p>
        </p:txBody>
      </p:sp>
    </p:spTree>
    <p:extLst>
      <p:ext uri="{BB962C8B-B14F-4D97-AF65-F5344CB8AC3E}">
        <p14:creationId xmlns:p14="http://schemas.microsoft.com/office/powerpoint/2010/main" val="2454914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882BB1-B29E-2CEF-1548-261F0BB7502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BA98F35-C176-74BF-AF07-0523682B2564}"/>
              </a:ext>
            </a:extLst>
          </p:cNvPr>
          <p:cNvSpPr>
            <a:spLocks noGrp="1"/>
          </p:cNvSpPr>
          <p:nvPr>
            <p:ph type="sldNum" sz="quarter" idx="12"/>
          </p:nvPr>
        </p:nvSpPr>
        <p:spPr/>
        <p:txBody>
          <a:bodyPr/>
          <a:lstStyle/>
          <a:p>
            <a:fld id="{48F63A3B-78C7-47BE-AE5E-E10140E04643}" type="slidenum">
              <a:rPr lang="en-US" smtClean="0"/>
              <a:pPr/>
              <a:t>35</a:t>
            </a:fld>
            <a:endParaRPr lang="en-US" dirty="0"/>
          </a:p>
        </p:txBody>
      </p:sp>
      <p:sp>
        <p:nvSpPr>
          <p:cNvPr id="5" name="Text Placeholder 4">
            <a:extLst>
              <a:ext uri="{FF2B5EF4-FFF2-40B4-BE49-F238E27FC236}">
                <a16:creationId xmlns:a16="http://schemas.microsoft.com/office/drawing/2014/main" id="{34A61C23-7CB8-1841-D787-BC98EE3C34C6}"/>
              </a:ext>
            </a:extLst>
          </p:cNvPr>
          <p:cNvSpPr>
            <a:spLocks noGrp="1"/>
          </p:cNvSpPr>
          <p:nvPr>
            <p:ph type="body" idx="1"/>
          </p:nvPr>
        </p:nvSpPr>
        <p:spPr/>
        <p:txBody>
          <a:bodyPr/>
          <a:lstStyle/>
          <a:p>
            <a:r>
              <a:rPr lang="en-US" dirty="0"/>
              <a:t>Miller et al. (2021)</a:t>
            </a:r>
          </a:p>
        </p:txBody>
      </p:sp>
      <p:sp>
        <p:nvSpPr>
          <p:cNvPr id="6" name="Picture Placeholder 5">
            <a:extLst>
              <a:ext uri="{FF2B5EF4-FFF2-40B4-BE49-F238E27FC236}">
                <a16:creationId xmlns:a16="http://schemas.microsoft.com/office/drawing/2014/main" id="{4C03F32B-CD63-F899-F23C-FDCD3C3A95A9}"/>
              </a:ext>
            </a:extLst>
          </p:cNvPr>
          <p:cNvSpPr>
            <a:spLocks noGrp="1"/>
          </p:cNvSpPr>
          <p:nvPr>
            <p:ph type="pic" sz="quarter" idx="23"/>
          </p:nvPr>
        </p:nvSpPr>
        <p:spPr/>
      </p:sp>
      <p:sp>
        <p:nvSpPr>
          <p:cNvPr id="7" name="Text Placeholder 6">
            <a:extLst>
              <a:ext uri="{FF2B5EF4-FFF2-40B4-BE49-F238E27FC236}">
                <a16:creationId xmlns:a16="http://schemas.microsoft.com/office/drawing/2014/main" id="{1228FF32-9C0E-5775-082B-81F4A9F07074}"/>
              </a:ext>
            </a:extLst>
          </p:cNvPr>
          <p:cNvSpPr>
            <a:spLocks noGrp="1"/>
          </p:cNvSpPr>
          <p:nvPr>
            <p:ph type="body" sz="quarter" idx="18"/>
          </p:nvPr>
        </p:nvSpPr>
        <p:spPr/>
        <p:txBody>
          <a:bodyPr/>
          <a:lstStyle/>
          <a:p>
            <a:r>
              <a:rPr lang="en-US" dirty="0"/>
              <a:t>Criminal History items predicted recidivism in White boys but nobody else</a:t>
            </a:r>
          </a:p>
          <a:p>
            <a:r>
              <a:rPr lang="en-US" dirty="0"/>
              <a:t>Remove Criminal History items?</a:t>
            </a:r>
          </a:p>
          <a:p>
            <a:endParaRPr lang="en-US" dirty="0"/>
          </a:p>
          <a:p>
            <a:endParaRPr lang="en-US" dirty="0"/>
          </a:p>
        </p:txBody>
      </p:sp>
      <p:sp>
        <p:nvSpPr>
          <p:cNvPr id="8" name="Text Placeholder 7">
            <a:extLst>
              <a:ext uri="{FF2B5EF4-FFF2-40B4-BE49-F238E27FC236}">
                <a16:creationId xmlns:a16="http://schemas.microsoft.com/office/drawing/2014/main" id="{BE38A26A-5152-1CB5-AFE4-5E73DBA7701A}"/>
              </a:ext>
            </a:extLst>
          </p:cNvPr>
          <p:cNvSpPr>
            <a:spLocks noGrp="1"/>
          </p:cNvSpPr>
          <p:nvPr>
            <p:ph type="body" sz="quarter" idx="15"/>
          </p:nvPr>
        </p:nvSpPr>
        <p:spPr/>
        <p:txBody>
          <a:bodyPr/>
          <a:lstStyle/>
          <a:p>
            <a:r>
              <a:rPr lang="en-US" dirty="0"/>
              <a:t>Sullivan et al. (2022)</a:t>
            </a:r>
          </a:p>
        </p:txBody>
      </p:sp>
      <p:sp>
        <p:nvSpPr>
          <p:cNvPr id="9" name="Picture Placeholder 8">
            <a:extLst>
              <a:ext uri="{FF2B5EF4-FFF2-40B4-BE49-F238E27FC236}">
                <a16:creationId xmlns:a16="http://schemas.microsoft.com/office/drawing/2014/main" id="{216BA255-C813-0A9C-B908-32B0E3616BE4}"/>
              </a:ext>
            </a:extLst>
          </p:cNvPr>
          <p:cNvSpPr>
            <a:spLocks noGrp="1"/>
          </p:cNvSpPr>
          <p:nvPr>
            <p:ph type="pic" sz="quarter" idx="25"/>
          </p:nvPr>
        </p:nvSpPr>
        <p:spPr/>
      </p:sp>
      <p:sp>
        <p:nvSpPr>
          <p:cNvPr id="10" name="Text Placeholder 9">
            <a:extLst>
              <a:ext uri="{FF2B5EF4-FFF2-40B4-BE49-F238E27FC236}">
                <a16:creationId xmlns:a16="http://schemas.microsoft.com/office/drawing/2014/main" id="{2DD7BE94-D09B-BC0B-D6A2-21A52D8434DB}"/>
              </a:ext>
            </a:extLst>
          </p:cNvPr>
          <p:cNvSpPr>
            <a:spLocks noGrp="1"/>
          </p:cNvSpPr>
          <p:nvPr>
            <p:ph type="body" sz="quarter" idx="21"/>
          </p:nvPr>
        </p:nvSpPr>
        <p:spPr/>
        <p:txBody>
          <a:bodyPr/>
          <a:lstStyle/>
          <a:p>
            <a:r>
              <a:rPr lang="en-US" dirty="0"/>
              <a:t>Confirmatory factor analysis</a:t>
            </a:r>
          </a:p>
          <a:p>
            <a:r>
              <a:rPr lang="en-US" dirty="0"/>
              <a:t>Conceptualization of the OYAS as a total score maybe problematic</a:t>
            </a:r>
          </a:p>
          <a:p>
            <a:r>
              <a:rPr lang="en-US" dirty="0"/>
              <a:t>Subscales may not be comparable across racial groups</a:t>
            </a:r>
          </a:p>
          <a:p>
            <a:endParaRPr lang="en-US" sz="1400" dirty="0"/>
          </a:p>
        </p:txBody>
      </p:sp>
      <p:sp>
        <p:nvSpPr>
          <p:cNvPr id="11" name="Text Placeholder 10">
            <a:extLst>
              <a:ext uri="{FF2B5EF4-FFF2-40B4-BE49-F238E27FC236}">
                <a16:creationId xmlns:a16="http://schemas.microsoft.com/office/drawing/2014/main" id="{326B4600-C1A2-6CDF-AC58-D5872E1FBB01}"/>
              </a:ext>
            </a:extLst>
          </p:cNvPr>
          <p:cNvSpPr>
            <a:spLocks noGrp="1"/>
          </p:cNvSpPr>
          <p:nvPr>
            <p:ph type="body" sz="quarter" idx="17"/>
          </p:nvPr>
        </p:nvSpPr>
        <p:spPr/>
        <p:txBody>
          <a:bodyPr/>
          <a:lstStyle/>
          <a:p>
            <a:r>
              <a:rPr lang="en-US" dirty="0"/>
              <a:t>Miller et al. (2023)</a:t>
            </a:r>
          </a:p>
        </p:txBody>
      </p:sp>
      <p:sp>
        <p:nvSpPr>
          <p:cNvPr id="12" name="Picture Placeholder 11">
            <a:extLst>
              <a:ext uri="{FF2B5EF4-FFF2-40B4-BE49-F238E27FC236}">
                <a16:creationId xmlns:a16="http://schemas.microsoft.com/office/drawing/2014/main" id="{8D46B56C-90B9-CBE6-C450-80E3213DA0E4}"/>
              </a:ext>
            </a:extLst>
          </p:cNvPr>
          <p:cNvSpPr>
            <a:spLocks noGrp="1"/>
          </p:cNvSpPr>
          <p:nvPr>
            <p:ph type="pic" sz="quarter" idx="24"/>
          </p:nvPr>
        </p:nvSpPr>
        <p:spPr/>
      </p:sp>
      <p:sp>
        <p:nvSpPr>
          <p:cNvPr id="13" name="Text Placeholder 12">
            <a:extLst>
              <a:ext uri="{FF2B5EF4-FFF2-40B4-BE49-F238E27FC236}">
                <a16:creationId xmlns:a16="http://schemas.microsoft.com/office/drawing/2014/main" id="{2265B1FA-B292-BB45-C491-AE89BC3089FB}"/>
              </a:ext>
            </a:extLst>
          </p:cNvPr>
          <p:cNvSpPr>
            <a:spLocks noGrp="1"/>
          </p:cNvSpPr>
          <p:nvPr>
            <p:ph type="body" sz="quarter" idx="22"/>
          </p:nvPr>
        </p:nvSpPr>
        <p:spPr/>
        <p:txBody>
          <a:bodyPr/>
          <a:lstStyle/>
          <a:p>
            <a:r>
              <a:rPr lang="en-US" dirty="0"/>
              <a:t>Item response theory</a:t>
            </a:r>
          </a:p>
          <a:p>
            <a:r>
              <a:rPr lang="en-US" dirty="0"/>
              <a:t>Pro-social items had low difficulty</a:t>
            </a:r>
          </a:p>
          <a:p>
            <a:r>
              <a:rPr lang="en-US" dirty="0"/>
              <a:t>May be characteristic of JJI youth and doesn’t discriminate criminogenic risk</a:t>
            </a:r>
          </a:p>
          <a:p>
            <a:endParaRPr lang="en-US" dirty="0"/>
          </a:p>
          <a:p>
            <a:endParaRPr lang="en-US" dirty="0"/>
          </a:p>
        </p:txBody>
      </p:sp>
      <p:sp>
        <p:nvSpPr>
          <p:cNvPr id="14" name="Title 1">
            <a:extLst>
              <a:ext uri="{FF2B5EF4-FFF2-40B4-BE49-F238E27FC236}">
                <a16:creationId xmlns:a16="http://schemas.microsoft.com/office/drawing/2014/main" id="{B70591AC-EA77-A468-9765-0ADC0FA11B0A}"/>
              </a:ext>
            </a:extLst>
          </p:cNvPr>
          <p:cNvSpPr>
            <a:spLocks noGrp="1"/>
          </p:cNvSpPr>
          <p:nvPr>
            <p:ph type="title"/>
          </p:nvPr>
        </p:nvSpPr>
        <p:spPr>
          <a:xfrm>
            <a:off x="758825" y="1235075"/>
            <a:ext cx="10671175" cy="766763"/>
          </a:xfrm>
        </p:spPr>
        <p:txBody>
          <a:bodyPr/>
          <a:lstStyle/>
          <a:p>
            <a:r>
              <a:rPr lang="en-US" dirty="0"/>
              <a:t>Recent Work on the OYAS</a:t>
            </a:r>
          </a:p>
        </p:txBody>
      </p:sp>
    </p:spTree>
    <p:extLst>
      <p:ext uri="{BB962C8B-B14F-4D97-AF65-F5344CB8AC3E}">
        <p14:creationId xmlns:p14="http://schemas.microsoft.com/office/powerpoint/2010/main" val="1660186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9B4E-96E3-A847-3A4F-72E2FED733D3}"/>
              </a:ext>
            </a:extLst>
          </p:cNvPr>
          <p:cNvSpPr>
            <a:spLocks noGrp="1"/>
          </p:cNvSpPr>
          <p:nvPr>
            <p:ph type="title"/>
          </p:nvPr>
        </p:nvSpPr>
        <p:spPr>
          <a:xfrm>
            <a:off x="760475" y="698485"/>
            <a:ext cx="10671048" cy="768096"/>
          </a:xfrm>
        </p:spPr>
        <p:txBody>
          <a:bodyPr/>
          <a:lstStyle/>
          <a:p>
            <a:r>
              <a:rPr lang="en-US" dirty="0" err="1"/>
              <a:t>Oyas</a:t>
            </a:r>
            <a:r>
              <a:rPr lang="en-US" dirty="0"/>
              <a:t> and race</a:t>
            </a:r>
          </a:p>
        </p:txBody>
      </p:sp>
      <p:sp>
        <p:nvSpPr>
          <p:cNvPr id="3" name="Content Placeholder 2">
            <a:extLst>
              <a:ext uri="{FF2B5EF4-FFF2-40B4-BE49-F238E27FC236}">
                <a16:creationId xmlns:a16="http://schemas.microsoft.com/office/drawing/2014/main" id="{04D6D91E-7B6B-96F1-12FF-D9B22A9AFDE5}"/>
              </a:ext>
            </a:extLst>
          </p:cNvPr>
          <p:cNvSpPr>
            <a:spLocks noGrp="1"/>
          </p:cNvSpPr>
          <p:nvPr>
            <p:ph sz="half" idx="1"/>
          </p:nvPr>
        </p:nvSpPr>
        <p:spPr/>
        <p:txBody>
          <a:bodyPr/>
          <a:lstStyle/>
          <a:p>
            <a:endParaRPr lang="en-US" sz="1800" b="0" i="0" u="none" strike="noStrike" baseline="0" dirty="0">
              <a:latin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952FBC8C-2D4E-C127-8DD8-76A7B7FE12A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857BBDA-07DB-9AA3-7060-B2114BB5B121}"/>
              </a:ext>
            </a:extLst>
          </p:cNvPr>
          <p:cNvSpPr>
            <a:spLocks noGrp="1"/>
          </p:cNvSpPr>
          <p:nvPr>
            <p:ph type="sldNum" sz="quarter" idx="12"/>
          </p:nvPr>
        </p:nvSpPr>
        <p:spPr/>
        <p:txBody>
          <a:bodyPr/>
          <a:lstStyle/>
          <a:p>
            <a:fld id="{48F63A3B-78C7-47BE-AE5E-E10140E04643}" type="slidenum">
              <a:rPr lang="en-US" smtClean="0"/>
              <a:t>36</a:t>
            </a:fld>
            <a:endParaRPr lang="en-US" dirty="0"/>
          </a:p>
        </p:txBody>
      </p:sp>
      <p:pic>
        <p:nvPicPr>
          <p:cNvPr id="10" name="Picture 9">
            <a:extLst>
              <a:ext uri="{FF2B5EF4-FFF2-40B4-BE49-F238E27FC236}">
                <a16:creationId xmlns:a16="http://schemas.microsoft.com/office/drawing/2014/main" id="{501A1251-ED85-4386-32A7-F27E45BE9983}"/>
              </a:ext>
            </a:extLst>
          </p:cNvPr>
          <p:cNvPicPr>
            <a:picLocks noChangeAspect="1"/>
          </p:cNvPicPr>
          <p:nvPr/>
        </p:nvPicPr>
        <p:blipFill>
          <a:blip r:embed="rId2"/>
          <a:stretch>
            <a:fillRect/>
          </a:stretch>
        </p:blipFill>
        <p:spPr>
          <a:xfrm>
            <a:off x="2032017" y="1581486"/>
            <a:ext cx="8127961" cy="4578029"/>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3BE04C57-AFB0-FFDA-FA28-F63ABA6C48FA}"/>
              </a:ext>
            </a:extLst>
          </p:cNvPr>
          <p:cNvSpPr txBox="1"/>
          <p:nvPr/>
        </p:nvSpPr>
        <p:spPr>
          <a:xfrm>
            <a:off x="4353919" y="6311817"/>
            <a:ext cx="3484159" cy="369332"/>
          </a:xfrm>
          <a:prstGeom prst="rect">
            <a:avLst/>
          </a:prstGeom>
          <a:noFill/>
        </p:spPr>
        <p:txBody>
          <a:bodyPr wrap="square" rtlCol="0">
            <a:spAutoFit/>
          </a:bodyPr>
          <a:lstStyle/>
          <a:p>
            <a:r>
              <a:rPr lang="en-US" dirty="0"/>
              <a:t>(Butcher &amp; Kretschmar, 2019)</a:t>
            </a:r>
          </a:p>
        </p:txBody>
      </p:sp>
    </p:spTree>
    <p:extLst>
      <p:ext uri="{BB962C8B-B14F-4D97-AF65-F5344CB8AC3E}">
        <p14:creationId xmlns:p14="http://schemas.microsoft.com/office/powerpoint/2010/main" val="460018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6CF0-37EF-D4E8-F0C9-A0B50F328EB9}"/>
              </a:ext>
            </a:extLst>
          </p:cNvPr>
          <p:cNvSpPr>
            <a:spLocks noGrp="1"/>
          </p:cNvSpPr>
          <p:nvPr>
            <p:ph type="title"/>
          </p:nvPr>
        </p:nvSpPr>
        <p:spPr>
          <a:xfrm>
            <a:off x="287216" y="498641"/>
            <a:ext cx="9599734" cy="768096"/>
          </a:xfrm>
        </p:spPr>
        <p:txBody>
          <a:bodyPr/>
          <a:lstStyle/>
          <a:p>
            <a:r>
              <a:rPr lang="en-US" dirty="0"/>
              <a:t>Individual Items and Race</a:t>
            </a:r>
          </a:p>
        </p:txBody>
      </p:sp>
      <p:graphicFrame>
        <p:nvGraphicFramePr>
          <p:cNvPr id="4" name="Content Placeholder 3">
            <a:extLst>
              <a:ext uri="{FF2B5EF4-FFF2-40B4-BE49-F238E27FC236}">
                <a16:creationId xmlns:a16="http://schemas.microsoft.com/office/drawing/2014/main" id="{79C57743-E801-77DC-0AEE-C8EACBC64E98}"/>
              </a:ext>
            </a:extLst>
          </p:cNvPr>
          <p:cNvGraphicFramePr>
            <a:graphicFrameLocks noGrp="1"/>
          </p:cNvGraphicFramePr>
          <p:nvPr>
            <p:ph idx="1"/>
            <p:extLst>
              <p:ext uri="{D42A27DB-BD31-4B8C-83A1-F6EECF244321}">
                <p14:modId xmlns:p14="http://schemas.microsoft.com/office/powerpoint/2010/main" val="2254275781"/>
              </p:ext>
            </p:extLst>
          </p:nvPr>
        </p:nvGraphicFramePr>
        <p:xfrm>
          <a:off x="420566" y="1562100"/>
          <a:ext cx="8075734" cy="4972050"/>
        </p:xfrm>
        <a:graphic>
          <a:graphicData uri="http://schemas.openxmlformats.org/drawingml/2006/table">
            <a:tbl>
              <a:tblPr>
                <a:effectLst>
                  <a:outerShdw blurRad="50800" dist="184277" dir="3060000" algn="ctr" rotWithShape="0">
                    <a:schemeClr val="accent6">
                      <a:lumMod val="75000"/>
                    </a:schemeClr>
                  </a:outerShdw>
                </a:effectLst>
                <a:tableStyleId>{5C22544A-7EE6-4342-B048-85BDC9FD1C3A}</a:tableStyleId>
              </a:tblPr>
              <a:tblGrid>
                <a:gridCol w="1750161">
                  <a:extLst>
                    <a:ext uri="{9D8B030D-6E8A-4147-A177-3AD203B41FA5}">
                      <a16:colId xmlns:a16="http://schemas.microsoft.com/office/drawing/2014/main" val="1399429568"/>
                    </a:ext>
                  </a:extLst>
                </a:gridCol>
                <a:gridCol w="3925361">
                  <a:extLst>
                    <a:ext uri="{9D8B030D-6E8A-4147-A177-3AD203B41FA5}">
                      <a16:colId xmlns:a16="http://schemas.microsoft.com/office/drawing/2014/main" val="304252379"/>
                    </a:ext>
                  </a:extLst>
                </a:gridCol>
                <a:gridCol w="1200106">
                  <a:extLst>
                    <a:ext uri="{9D8B030D-6E8A-4147-A177-3AD203B41FA5}">
                      <a16:colId xmlns:a16="http://schemas.microsoft.com/office/drawing/2014/main" val="497561391"/>
                    </a:ext>
                  </a:extLst>
                </a:gridCol>
                <a:gridCol w="1200106">
                  <a:extLst>
                    <a:ext uri="{9D8B030D-6E8A-4147-A177-3AD203B41FA5}">
                      <a16:colId xmlns:a16="http://schemas.microsoft.com/office/drawing/2014/main" val="2326025791"/>
                    </a:ext>
                  </a:extLst>
                </a:gridCol>
              </a:tblGrid>
              <a:tr h="352522">
                <a:tc>
                  <a:txBody>
                    <a:bodyPr/>
                    <a:lstStyle/>
                    <a:p>
                      <a:pPr algn="l" fontAlgn="b"/>
                      <a:r>
                        <a:rPr lang="en-US" sz="1800" u="none" strike="noStrike">
                          <a:effectLst/>
                        </a:rPr>
                        <a:t>Subscale</a:t>
                      </a:r>
                      <a:endParaRPr lang="en-US" sz="1800" b="1" i="0" u="none" strike="noStrike">
                        <a:solidFill>
                          <a:srgbClr val="FFFFFF"/>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Items</a:t>
                      </a:r>
                      <a:endParaRPr lang="en-US" sz="1800" b="1" i="0" u="none" strike="noStrike">
                        <a:solidFill>
                          <a:srgbClr val="FFFFFF"/>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Black</a:t>
                      </a:r>
                      <a:endParaRPr lang="en-US" sz="1800" b="1" i="0" u="none" strike="noStrike" dirty="0">
                        <a:solidFill>
                          <a:srgbClr val="FFFFFF"/>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White</a:t>
                      </a:r>
                      <a:endParaRPr lang="en-US" sz="1800" b="1" i="0" u="none" strike="noStrike" dirty="0">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5451040"/>
                  </a:ext>
                </a:extLst>
              </a:tr>
              <a:tr h="599784">
                <a:tc>
                  <a:txBody>
                    <a:bodyPr/>
                    <a:lstStyle/>
                    <a:p>
                      <a:pPr algn="ctr" fontAlgn="b"/>
                      <a:r>
                        <a:rPr lang="en-US" sz="1800" u="none" strike="noStrike">
                          <a:effectLst/>
                        </a:rPr>
                        <a:t>JJ Involvement</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13 or younger</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43%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34%</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89063443"/>
                  </a:ext>
                </a:extLst>
              </a:tr>
              <a:tr h="352522">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1 prior</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18%</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23%</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9320558"/>
                  </a:ext>
                </a:extLst>
              </a:tr>
              <a:tr h="352522">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2 or more</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46%</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30%</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0274106"/>
                  </a:ext>
                </a:extLst>
              </a:tr>
              <a:tr h="352522">
                <a:tc>
                  <a:txBody>
                    <a:bodyPr/>
                    <a:lstStyle/>
                    <a:p>
                      <a:pPr algn="ctr" fontAlgn="b"/>
                      <a:r>
                        <a:rPr lang="en-US" sz="1800" u="none" strike="noStrike">
                          <a:effectLst/>
                        </a:rPr>
                        <a:t>PSSN</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Friends Fight</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35%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19%</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00272636"/>
                  </a:ext>
                </a:extLst>
              </a:tr>
              <a:tr h="352522">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50% or more friends arrested</a:t>
                      </a:r>
                    </a:p>
                  </a:txBody>
                  <a:tcPr marL="7620" marR="7620" marT="7620" marB="0" anchor="b"/>
                </a:tc>
                <a:tc>
                  <a:txBody>
                    <a:bodyPr/>
                    <a:lstStyle/>
                    <a:p>
                      <a:pPr algn="r" fontAlgn="b"/>
                      <a:r>
                        <a:rPr lang="en-US" sz="1800" u="none" strike="noStrike">
                          <a:effectLst/>
                        </a:rPr>
                        <a:t>44%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30%</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39600329"/>
                  </a:ext>
                </a:extLst>
              </a:tr>
              <a:tr h="352522">
                <a:tc>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Friends part of a gang</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18%</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99106267"/>
                  </a:ext>
                </a:extLst>
              </a:tr>
              <a:tr h="352522">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Arrested with friends</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55%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44%</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8863224"/>
                  </a:ext>
                </a:extLst>
              </a:tr>
              <a:tr h="599784">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50% or more friends suspended/expelled from school</a:t>
                      </a:r>
                    </a:p>
                  </a:txBody>
                  <a:tcPr marL="7620" marR="7620" marT="7620" marB="0" anchor="b"/>
                </a:tc>
                <a:tc>
                  <a:txBody>
                    <a:bodyPr/>
                    <a:lstStyle/>
                    <a:p>
                      <a:pPr algn="r" fontAlgn="b"/>
                      <a:r>
                        <a:rPr lang="en-US" sz="1800" u="none" strike="noStrike">
                          <a:effectLst/>
                        </a:rPr>
                        <a:t>44%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29%</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79481640"/>
                  </a:ext>
                </a:extLst>
              </a:tr>
              <a:tr h="352522">
                <a:tc>
                  <a:txBody>
                    <a:bodyPr/>
                    <a:lstStyle/>
                    <a:p>
                      <a:pPr algn="ctr" fontAlgn="b"/>
                      <a:r>
                        <a:rPr lang="en-US" sz="1800" u="none" strike="noStrike">
                          <a:effectLst/>
                        </a:rPr>
                        <a:t>School</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Suspended from School - Ever</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77%</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25494132"/>
                  </a:ext>
                </a:extLst>
              </a:tr>
              <a:tr h="599784">
                <a:tc>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Suspended from School - 6 months</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38%</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64952153"/>
                  </a:ext>
                </a:extLst>
              </a:tr>
              <a:tr h="352522">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Expelled from school</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44%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30%</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299499"/>
                  </a:ext>
                </a:extLst>
              </a:tr>
            </a:tbl>
          </a:graphicData>
        </a:graphic>
      </p:graphicFrame>
    </p:spTree>
    <p:extLst>
      <p:ext uri="{BB962C8B-B14F-4D97-AF65-F5344CB8AC3E}">
        <p14:creationId xmlns:p14="http://schemas.microsoft.com/office/powerpoint/2010/main" val="966314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0AF4-1DDB-D589-9A33-874B0294D36E}"/>
              </a:ext>
            </a:extLst>
          </p:cNvPr>
          <p:cNvSpPr>
            <a:spLocks noGrp="1"/>
          </p:cNvSpPr>
          <p:nvPr>
            <p:ph type="title"/>
          </p:nvPr>
        </p:nvSpPr>
        <p:spPr>
          <a:xfrm>
            <a:off x="2895600" y="3044952"/>
            <a:ext cx="6400800" cy="2327148"/>
          </a:xfrm>
        </p:spPr>
        <p:txBody>
          <a:bodyPr/>
          <a:lstStyle/>
          <a:p>
            <a:r>
              <a:rPr lang="en-US" dirty="0"/>
              <a:t>Could these factors be proxies?</a:t>
            </a:r>
          </a:p>
        </p:txBody>
      </p:sp>
    </p:spTree>
    <p:extLst>
      <p:ext uri="{BB962C8B-B14F-4D97-AF65-F5344CB8AC3E}">
        <p14:creationId xmlns:p14="http://schemas.microsoft.com/office/powerpoint/2010/main" val="2827496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902392E-7CC3-29F7-62B1-E5EF7D36D623}"/>
              </a:ext>
            </a:extLst>
          </p:cNvPr>
          <p:cNvGraphicFramePr/>
          <p:nvPr>
            <p:extLst>
              <p:ext uri="{D42A27DB-BD31-4B8C-83A1-F6EECF244321}">
                <p14:modId xmlns:p14="http://schemas.microsoft.com/office/powerpoint/2010/main" val="601671131"/>
              </p:ext>
            </p:extLst>
          </p:nvPr>
        </p:nvGraphicFramePr>
        <p:xfrm>
          <a:off x="-193843" y="659508"/>
          <a:ext cx="8345237" cy="5903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96E78FC-EEED-5846-6727-DC56F4D3639C}"/>
              </a:ext>
            </a:extLst>
          </p:cNvPr>
          <p:cNvSpPr txBox="1"/>
          <p:nvPr/>
        </p:nvSpPr>
        <p:spPr>
          <a:xfrm>
            <a:off x="7381374" y="822094"/>
            <a:ext cx="4361448" cy="646331"/>
          </a:xfrm>
          <a:prstGeom prst="rect">
            <a:avLst/>
          </a:prstGeom>
          <a:noFill/>
        </p:spPr>
        <p:txBody>
          <a:bodyPr wrap="square" rtlCol="0">
            <a:spAutoFit/>
          </a:bodyPr>
          <a:lstStyle/>
          <a:p>
            <a:r>
              <a:rPr lang="en-US" dirty="0"/>
              <a:t>Variability in recidivism is largely explained by race</a:t>
            </a:r>
          </a:p>
        </p:txBody>
      </p:sp>
      <p:cxnSp>
        <p:nvCxnSpPr>
          <p:cNvPr id="7" name="Straight Arrow Connector 6">
            <a:extLst>
              <a:ext uri="{FF2B5EF4-FFF2-40B4-BE49-F238E27FC236}">
                <a16:creationId xmlns:a16="http://schemas.microsoft.com/office/drawing/2014/main" id="{ABEB39B9-6409-9945-6262-B0A86E17F310}"/>
              </a:ext>
            </a:extLst>
          </p:cNvPr>
          <p:cNvCxnSpPr>
            <a:cxnSpLocks/>
          </p:cNvCxnSpPr>
          <p:nvPr/>
        </p:nvCxnSpPr>
        <p:spPr>
          <a:xfrm flipH="1">
            <a:off x="3862137" y="1267071"/>
            <a:ext cx="3422984" cy="16626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E266CA-97C9-FA77-B110-D0210CA89CF4}"/>
              </a:ext>
            </a:extLst>
          </p:cNvPr>
          <p:cNvSpPr txBox="1"/>
          <p:nvPr/>
        </p:nvSpPr>
        <p:spPr>
          <a:xfrm>
            <a:off x="7285121" y="2279105"/>
            <a:ext cx="4433637" cy="646331"/>
          </a:xfrm>
          <a:prstGeom prst="rect">
            <a:avLst/>
          </a:prstGeom>
          <a:noFill/>
        </p:spPr>
        <p:txBody>
          <a:bodyPr wrap="square" rtlCol="0">
            <a:spAutoFit/>
          </a:bodyPr>
          <a:lstStyle/>
          <a:p>
            <a:r>
              <a:rPr lang="en-US" dirty="0"/>
              <a:t>Variability in Peers and Social Networks is also explained by race</a:t>
            </a:r>
          </a:p>
        </p:txBody>
      </p:sp>
      <p:cxnSp>
        <p:nvCxnSpPr>
          <p:cNvPr id="10" name="Straight Arrow Connector 9">
            <a:extLst>
              <a:ext uri="{FF2B5EF4-FFF2-40B4-BE49-F238E27FC236}">
                <a16:creationId xmlns:a16="http://schemas.microsoft.com/office/drawing/2014/main" id="{FA79FDE2-CBD6-ADA2-AB22-F214956404C8}"/>
              </a:ext>
            </a:extLst>
          </p:cNvPr>
          <p:cNvCxnSpPr>
            <a:cxnSpLocks/>
          </p:cNvCxnSpPr>
          <p:nvPr/>
        </p:nvCxnSpPr>
        <p:spPr>
          <a:xfrm flipH="1">
            <a:off x="3086100" y="2718870"/>
            <a:ext cx="4111792" cy="20396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A679230-2BF2-3E53-B486-74799497107D}"/>
              </a:ext>
            </a:extLst>
          </p:cNvPr>
          <p:cNvSpPr txBox="1"/>
          <p:nvPr/>
        </p:nvSpPr>
        <p:spPr>
          <a:xfrm>
            <a:off x="7285121" y="3744085"/>
            <a:ext cx="4265195" cy="923330"/>
          </a:xfrm>
          <a:prstGeom prst="rect">
            <a:avLst/>
          </a:prstGeom>
          <a:noFill/>
        </p:spPr>
        <p:txBody>
          <a:bodyPr wrap="square" rtlCol="0">
            <a:spAutoFit/>
          </a:bodyPr>
          <a:lstStyle/>
          <a:p>
            <a:r>
              <a:rPr lang="en-US" dirty="0"/>
              <a:t>The shared variability in Peers and Social Networks and Recidivism exists but amounts to very little overall </a:t>
            </a:r>
          </a:p>
        </p:txBody>
      </p:sp>
      <p:cxnSp>
        <p:nvCxnSpPr>
          <p:cNvPr id="14" name="Straight Arrow Connector 13">
            <a:extLst>
              <a:ext uri="{FF2B5EF4-FFF2-40B4-BE49-F238E27FC236}">
                <a16:creationId xmlns:a16="http://schemas.microsoft.com/office/drawing/2014/main" id="{7D2D7BCD-499F-07DA-8CD5-214C2A3A366F}"/>
              </a:ext>
            </a:extLst>
          </p:cNvPr>
          <p:cNvCxnSpPr>
            <a:cxnSpLocks/>
          </p:cNvCxnSpPr>
          <p:nvPr/>
        </p:nvCxnSpPr>
        <p:spPr>
          <a:xfrm flipH="1" flipV="1">
            <a:off x="4921415" y="3625310"/>
            <a:ext cx="2240882" cy="5420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D9E87CD-8677-72BA-136E-4FBAC5D3FF4E}"/>
              </a:ext>
            </a:extLst>
          </p:cNvPr>
          <p:cNvSpPr txBox="1"/>
          <p:nvPr/>
        </p:nvSpPr>
        <p:spPr>
          <a:xfrm>
            <a:off x="6611352" y="5285304"/>
            <a:ext cx="4199022" cy="1200329"/>
          </a:xfrm>
          <a:prstGeom prst="rect">
            <a:avLst/>
          </a:prstGeom>
          <a:noFill/>
        </p:spPr>
        <p:txBody>
          <a:bodyPr wrap="square" rtlCol="0">
            <a:spAutoFit/>
          </a:bodyPr>
          <a:lstStyle/>
          <a:p>
            <a:r>
              <a:rPr lang="en-US" dirty="0"/>
              <a:t>Ultimately the variability in recidivism explained by race is explained by the variability in Peers and Social Networks that is also explained by race.</a:t>
            </a:r>
          </a:p>
        </p:txBody>
      </p:sp>
      <p:cxnSp>
        <p:nvCxnSpPr>
          <p:cNvPr id="18" name="Straight Arrow Connector 17">
            <a:extLst>
              <a:ext uri="{FF2B5EF4-FFF2-40B4-BE49-F238E27FC236}">
                <a16:creationId xmlns:a16="http://schemas.microsoft.com/office/drawing/2014/main" id="{5375C5D3-1677-656E-187A-E9E1585DD32F}"/>
              </a:ext>
            </a:extLst>
          </p:cNvPr>
          <p:cNvCxnSpPr>
            <a:cxnSpLocks/>
          </p:cNvCxnSpPr>
          <p:nvPr/>
        </p:nvCxnSpPr>
        <p:spPr>
          <a:xfrm flipH="1" flipV="1">
            <a:off x="3886199" y="3545604"/>
            <a:ext cx="2564231" cy="22436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2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8" grpId="0"/>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79502" y="502020"/>
            <a:ext cx="7149885" cy="1642970"/>
          </a:xfrm>
        </p:spPr>
        <p:txBody>
          <a:bodyPr anchor="b">
            <a:normAutofit/>
          </a:bodyPr>
          <a:lstStyle/>
          <a:p>
            <a:pPr>
              <a:lnSpc>
                <a:spcPct val="90000"/>
              </a:lnSpc>
            </a:pPr>
            <a:r>
              <a:rPr lang="en-US" sz="3700" b="0" dirty="0">
                <a:solidFill>
                  <a:schemeClr val="accent2">
                    <a:lumMod val="75000"/>
                  </a:schemeClr>
                </a:solidFill>
                <a:ea typeface="+mj-lt"/>
                <a:cs typeface="+mj-lt"/>
              </a:rPr>
              <a:t>Rise of Risk Assessment in Criminal Justice</a:t>
            </a:r>
            <a:endParaRPr lang="en-US" sz="3700" dirty="0">
              <a:solidFill>
                <a:schemeClr val="accent2">
                  <a:lumMod val="75000"/>
                </a:schemeClr>
              </a:solidFill>
            </a:endParaRP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74889" y="2405894"/>
            <a:ext cx="7272739" cy="4418609"/>
          </a:xfrm>
        </p:spPr>
        <p:txBody>
          <a:bodyPr vert="horz" lIns="91440" tIns="45720" rIns="91440" bIns="45720" rtlCol="0" anchor="t">
            <a:noAutofit/>
          </a:bodyPr>
          <a:lstStyle/>
          <a:p>
            <a:pPr>
              <a:lnSpc>
                <a:spcPct val="90000"/>
              </a:lnSpc>
            </a:pPr>
            <a:r>
              <a:rPr lang="en-US" sz="2000" dirty="0">
                <a:solidFill>
                  <a:schemeClr val="tx1"/>
                </a:solidFill>
                <a:ea typeface="+mn-lt"/>
                <a:cs typeface="+mn-lt"/>
              </a:rPr>
              <a:t>First risk assessments in criminal justice were in the 1900s. Correctional staff used to assign risk of reoffending and were </a:t>
            </a:r>
            <a:r>
              <a:rPr lang="en-US" sz="2000" i="1" dirty="0">
                <a:solidFill>
                  <a:schemeClr val="tx1"/>
                </a:solidFill>
                <a:ea typeface="+mn-lt"/>
                <a:cs typeface="+mn-lt"/>
              </a:rPr>
              <a:t>entirely </a:t>
            </a:r>
            <a:r>
              <a:rPr lang="en-US" sz="2000" dirty="0">
                <a:solidFill>
                  <a:schemeClr val="tx1"/>
                </a:solidFill>
                <a:ea typeface="+mn-lt"/>
                <a:cs typeface="+mn-lt"/>
              </a:rPr>
              <a:t>judgement based.</a:t>
            </a:r>
          </a:p>
          <a:p>
            <a:pPr>
              <a:lnSpc>
                <a:spcPct val="90000"/>
              </a:lnSpc>
            </a:pPr>
            <a:endParaRPr lang="en-US" sz="2000" dirty="0">
              <a:solidFill>
                <a:schemeClr val="tx1"/>
              </a:solidFill>
              <a:ea typeface="+mn-lt"/>
              <a:cs typeface="+mn-lt"/>
            </a:endParaRPr>
          </a:p>
          <a:p>
            <a:pPr>
              <a:lnSpc>
                <a:spcPct val="90000"/>
              </a:lnSpc>
            </a:pPr>
            <a:r>
              <a:rPr lang="en-US" sz="2000" dirty="0">
                <a:solidFill>
                  <a:schemeClr val="tx1"/>
                </a:solidFill>
                <a:ea typeface="+mn-lt"/>
                <a:cs typeface="+mn-lt"/>
              </a:rPr>
              <a:t>The first actuarial parole prediction instruments date back to 1930s in Illinois but became more commonplace in the 1970s and 80s.</a:t>
            </a:r>
            <a:endParaRPr lang="en-US" sz="2000" dirty="0">
              <a:solidFill>
                <a:schemeClr val="tx1"/>
              </a:solidFill>
              <a:cs typeface="Sabon Next LT"/>
            </a:endParaRPr>
          </a:p>
          <a:p>
            <a:pPr>
              <a:lnSpc>
                <a:spcPct val="90000"/>
              </a:lnSpc>
            </a:pPr>
            <a:endParaRPr lang="en-US" sz="2000" dirty="0">
              <a:solidFill>
                <a:schemeClr val="tx1"/>
              </a:solidFill>
              <a:ea typeface="+mn-lt"/>
              <a:cs typeface="+mn-lt"/>
            </a:endParaRPr>
          </a:p>
          <a:p>
            <a:pPr>
              <a:lnSpc>
                <a:spcPct val="90000"/>
              </a:lnSpc>
            </a:pPr>
            <a:r>
              <a:rPr lang="en-US" sz="2000" dirty="0">
                <a:solidFill>
                  <a:schemeClr val="tx1"/>
                </a:solidFill>
                <a:ea typeface="+mn-lt"/>
                <a:cs typeface="+mn-lt"/>
              </a:rPr>
              <a:t>Third wave of risk assessment developed in 1980s and 90s that focused on rehabilitating individuals and reducing recidivism through identifying their needs and being responsive in addressing them. </a:t>
            </a:r>
          </a:p>
          <a:p>
            <a:pPr>
              <a:lnSpc>
                <a:spcPct val="90000"/>
              </a:lnSpc>
            </a:pPr>
            <a:endParaRPr lang="en-US" sz="2000" dirty="0">
              <a:solidFill>
                <a:schemeClr val="tx1"/>
              </a:solidFill>
              <a:cs typeface="Sabon Next LT"/>
            </a:endParaRPr>
          </a:p>
          <a:p>
            <a:pPr>
              <a:lnSpc>
                <a:spcPct val="90000"/>
              </a:lnSpc>
            </a:pPr>
            <a:r>
              <a:rPr lang="en-US" sz="2000" dirty="0">
                <a:solidFill>
                  <a:schemeClr val="tx1"/>
                </a:solidFill>
                <a:cs typeface="Sabon Next LT"/>
              </a:rPr>
              <a:t>Substantial increases in the use of tools. </a:t>
            </a:r>
            <a:endParaRPr lang="en-US" sz="2000" dirty="0">
              <a:cs typeface="Sabon Next LT"/>
            </a:endParaRPr>
          </a:p>
        </p:txBody>
      </p:sp>
      <p:sp>
        <p:nvSpPr>
          <p:cNvPr id="46" name="Rectangle 4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a:extLst>
              <a:ext uri="{FF2B5EF4-FFF2-40B4-BE49-F238E27FC236}">
                <a16:creationId xmlns:a16="http://schemas.microsoft.com/office/drawing/2014/main" id="{5F189B4A-B2F8-ECB6-9A26-5EAB55157AFC}"/>
              </a:ext>
            </a:extLst>
          </p:cNvPr>
          <p:cNvPicPr>
            <a:picLocks noChangeAspect="1"/>
          </p:cNvPicPr>
          <p:nvPr/>
        </p:nvPicPr>
        <p:blipFill rotWithShape="1">
          <a:blip r:embed="rId3"/>
          <a:srcRect r="3" b="3"/>
          <a:stretch/>
        </p:blipFill>
        <p:spPr>
          <a:xfrm>
            <a:off x="7220485" y="361199"/>
            <a:ext cx="5668253" cy="5668253"/>
          </a:xfrm>
          <a:prstGeom prst="rect">
            <a:avLst/>
          </a:prstGeom>
        </p:spPr>
      </p:pic>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1704320" y="6459378"/>
            <a:ext cx="448056" cy="365125"/>
          </a:xfrm>
          <a:prstGeom prst="ellipse">
            <a:avLst/>
          </a:prstGeom>
        </p:spPr>
        <p:txBody>
          <a:bodyPr>
            <a:normAutofit/>
          </a:bodyPr>
          <a:lstStyle/>
          <a:p>
            <a:pPr>
              <a:lnSpc>
                <a:spcPct val="90000"/>
              </a:lnSpc>
              <a:spcAft>
                <a:spcPts val="600"/>
              </a:spcAft>
            </a:pPr>
            <a:fld id="{48F63A3B-78C7-47BE-AE5E-E10140E04643}" type="slidenum">
              <a:rPr lang="en-US" sz="1100">
                <a:solidFill>
                  <a:srgbClr val="FFFFFF"/>
                </a:solidFill>
              </a:rPr>
              <a:pPr>
                <a:lnSpc>
                  <a:spcPct val="90000"/>
                </a:lnSpc>
                <a:spcAft>
                  <a:spcPts val="600"/>
                </a:spcAft>
              </a:pPr>
              <a:t>4</a:t>
            </a:fld>
            <a:endParaRPr lang="en-US" sz="1100">
              <a:solidFill>
                <a:srgbClr val="FFFFFF"/>
              </a:solidFill>
            </a:endParaRPr>
          </a:p>
        </p:txBody>
      </p:sp>
    </p:spTree>
    <p:extLst>
      <p:ext uri="{BB962C8B-B14F-4D97-AF65-F5344CB8AC3E}">
        <p14:creationId xmlns:p14="http://schemas.microsoft.com/office/powerpoint/2010/main" val="1856579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1D9F7BF7-0470-4643-98A4-6BC35B3D4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157694" cy="4950634"/>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44AD5F1-5EFA-450C-8A99-3B23B033F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931983" cy="4724929"/>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739D37-DBFB-4C07-4C31-640D1A99BBAB}"/>
              </a:ext>
            </a:extLst>
          </p:cNvPr>
          <p:cNvSpPr>
            <a:spLocks noGrp="1"/>
          </p:cNvSpPr>
          <p:nvPr>
            <p:ph type="title"/>
          </p:nvPr>
        </p:nvSpPr>
        <p:spPr>
          <a:xfrm>
            <a:off x="1200150" y="603504"/>
            <a:ext cx="3143250" cy="3036167"/>
          </a:xfrm>
        </p:spPr>
        <p:txBody>
          <a:bodyPr vert="horz" lIns="91440" tIns="45720" rIns="91440" bIns="45720" rtlCol="0">
            <a:normAutofit/>
          </a:bodyPr>
          <a:lstStyle/>
          <a:p>
            <a:pPr>
              <a:lnSpc>
                <a:spcPct val="90000"/>
              </a:lnSpc>
            </a:pPr>
            <a:r>
              <a:rPr lang="en-US" sz="3100" dirty="0">
                <a:solidFill>
                  <a:schemeClr val="bg1">
                    <a:lumMod val="85000"/>
                    <a:lumOff val="15000"/>
                  </a:schemeClr>
                </a:solidFill>
              </a:rPr>
              <a:t>Do the algorithms work equally well for all races?</a:t>
            </a:r>
          </a:p>
        </p:txBody>
      </p:sp>
      <p:sp>
        <p:nvSpPr>
          <p:cNvPr id="5" name="Slide Number Placeholder 4">
            <a:extLst>
              <a:ext uri="{FF2B5EF4-FFF2-40B4-BE49-F238E27FC236}">
                <a16:creationId xmlns:a16="http://schemas.microsoft.com/office/drawing/2014/main" id="{A69B7DD3-41CB-9885-0BE3-3CB8C338C242}"/>
              </a:ext>
            </a:extLst>
          </p:cNvPr>
          <p:cNvSpPr>
            <a:spLocks noGrp="1"/>
          </p:cNvSpPr>
          <p:nvPr>
            <p:ph type="sldNum" sz="quarter" idx="12"/>
          </p:nvPr>
        </p:nvSpPr>
        <p:spPr>
          <a:xfrm>
            <a:off x="11000232" y="603504"/>
            <a:ext cx="548640" cy="548640"/>
          </a:xfrm>
          <a:prstGeom prst="ellipse">
            <a:avLst/>
          </a:prstGeom>
          <a:solidFill>
            <a:srgbClr val="7F7F7F"/>
          </a:solidFill>
        </p:spPr>
        <p:txBody>
          <a:bodyPr anchor="ctr">
            <a:normAutofit fontScale="92500"/>
          </a:bodyPr>
          <a:lstStyle/>
          <a:p>
            <a:pPr>
              <a:spcAft>
                <a:spcPts val="600"/>
              </a:spcAft>
            </a:pPr>
            <a:fld id="{48F63A3B-78C7-47BE-AE5E-E10140E04643}" type="slidenum">
              <a:rPr lang="en-US" sz="1500">
                <a:solidFill>
                  <a:srgbClr val="FFFFFF"/>
                </a:solidFill>
              </a:rPr>
              <a:pPr>
                <a:spcAft>
                  <a:spcPts val="600"/>
                </a:spcAft>
              </a:pPr>
              <a:t>40</a:t>
            </a:fld>
            <a:endParaRPr lang="en-US" sz="1500">
              <a:solidFill>
                <a:srgbClr val="FFFFFF"/>
              </a:solidFill>
            </a:endParaRPr>
          </a:p>
        </p:txBody>
      </p:sp>
      <p:sp>
        <p:nvSpPr>
          <p:cNvPr id="4" name="Footer Placeholder 3">
            <a:extLst>
              <a:ext uri="{FF2B5EF4-FFF2-40B4-BE49-F238E27FC236}">
                <a16:creationId xmlns:a16="http://schemas.microsoft.com/office/drawing/2014/main" id="{21753B47-5F65-8EB3-352A-BD7EC1C16768}"/>
              </a:ext>
            </a:extLst>
          </p:cNvPr>
          <p:cNvSpPr>
            <a:spLocks noGrp="1"/>
          </p:cNvSpPr>
          <p:nvPr>
            <p:ph type="ftr" sz="quarter" idx="11"/>
          </p:nvPr>
        </p:nvSpPr>
        <p:spPr>
          <a:xfrm>
            <a:off x="6547104" y="6199632"/>
            <a:ext cx="5010912" cy="365125"/>
          </a:xfrm>
        </p:spPr>
        <p:txBody>
          <a:bodyPr>
            <a:normAutofit/>
          </a:bodyPr>
          <a:lstStyle/>
          <a:p>
            <a:pPr algn="r">
              <a:spcAft>
                <a:spcPts val="600"/>
              </a:spcAft>
            </a:pPr>
            <a:r>
              <a:rPr lang="en-US" sz="1100">
                <a:solidFill>
                  <a:schemeClr val="tx1">
                    <a:alpha val="80000"/>
                  </a:schemeClr>
                </a:solidFill>
              </a:rPr>
              <a:t>Presentation title</a:t>
            </a:r>
          </a:p>
        </p:txBody>
      </p:sp>
      <p:graphicFrame>
        <p:nvGraphicFramePr>
          <p:cNvPr id="7" name="Content Placeholder 2">
            <a:extLst>
              <a:ext uri="{FF2B5EF4-FFF2-40B4-BE49-F238E27FC236}">
                <a16:creationId xmlns:a16="http://schemas.microsoft.com/office/drawing/2014/main" id="{4A6EC28F-D84E-7206-9A4C-A9E311A54105}"/>
              </a:ext>
            </a:extLst>
          </p:cNvPr>
          <p:cNvGraphicFramePr>
            <a:graphicFrameLocks noGrp="1"/>
          </p:cNvGraphicFramePr>
          <p:nvPr>
            <p:ph idx="1"/>
            <p:extLst>
              <p:ext uri="{D42A27DB-BD31-4B8C-83A1-F6EECF244321}">
                <p14:modId xmlns:p14="http://schemas.microsoft.com/office/powerpoint/2010/main" val="2934692760"/>
              </p:ext>
            </p:extLst>
          </p:nvPr>
        </p:nvGraphicFramePr>
        <p:xfrm>
          <a:off x="5683624" y="1409700"/>
          <a:ext cx="6111297" cy="4572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8F36703-C7EE-49E7-9A38-4C8C6B141653}"/>
              </a:ext>
            </a:extLst>
          </p:cNvPr>
          <p:cNvSpPr txBox="1"/>
          <p:nvPr/>
        </p:nvSpPr>
        <p:spPr>
          <a:xfrm>
            <a:off x="71628" y="505813"/>
            <a:ext cx="1143000" cy="646331"/>
          </a:xfrm>
          <a:prstGeom prst="rect">
            <a:avLst/>
          </a:prstGeom>
          <a:noFill/>
        </p:spPr>
        <p:txBody>
          <a:bodyPr wrap="square" rtlCol="0">
            <a:spAutoFit/>
          </a:bodyPr>
          <a:lstStyle/>
          <a:p>
            <a:r>
              <a:rPr lang="en-US" sz="3600" dirty="0">
                <a:solidFill>
                  <a:schemeClr val="bg1"/>
                </a:solidFill>
                <a:latin typeface="+mj-lt"/>
              </a:rPr>
              <a:t>1.C</a:t>
            </a:r>
          </a:p>
        </p:txBody>
      </p:sp>
    </p:spTree>
    <p:extLst>
      <p:ext uri="{BB962C8B-B14F-4D97-AF65-F5344CB8AC3E}">
        <p14:creationId xmlns:p14="http://schemas.microsoft.com/office/powerpoint/2010/main" val="3428780227"/>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6F2A4A8-9D59-C75A-9C3E-0F33F211B15E}"/>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l">
              <a:lnSpc>
                <a:spcPct val="90000"/>
              </a:lnSpc>
            </a:pPr>
            <a:r>
              <a:rPr lang="en-US" sz="4800" kern="1200">
                <a:solidFill>
                  <a:srgbClr val="FFFFFF"/>
                </a:solidFill>
                <a:latin typeface="+mj-lt"/>
                <a:ea typeface="+mj-ea"/>
                <a:cs typeface="+mj-cs"/>
              </a:rPr>
              <a:t>Mis-classification</a:t>
            </a:r>
          </a:p>
        </p:txBody>
      </p:sp>
      <p:sp>
        <p:nvSpPr>
          <p:cNvPr id="5" name="Slide Number Placeholder 4">
            <a:extLst>
              <a:ext uri="{FF2B5EF4-FFF2-40B4-BE49-F238E27FC236}">
                <a16:creationId xmlns:a16="http://schemas.microsoft.com/office/drawing/2014/main" id="{F447E849-8B8A-BBA4-FAE0-4DACE3185289}"/>
              </a:ext>
            </a:extLst>
          </p:cNvPr>
          <p:cNvSpPr>
            <a:spLocks noGrp="1"/>
          </p:cNvSpPr>
          <p:nvPr>
            <p:ph type="sldNum" sz="quarter" idx="12"/>
          </p:nvPr>
        </p:nvSpPr>
        <p:spPr>
          <a:xfrm>
            <a:off x="11704320" y="6446837"/>
            <a:ext cx="448056" cy="365125"/>
          </a:xfrm>
          <a:prstGeom prst="ellipse">
            <a:avLst/>
          </a:prstGeom>
        </p:spPr>
        <p:txBody>
          <a:bodyPr vert="horz" lIns="91440" tIns="45720" rIns="91440" bIns="45720" rtlCol="0" anchor="ctr">
            <a:normAutofit fontScale="92500"/>
          </a:bodyPr>
          <a:lstStyle/>
          <a:p>
            <a:pPr algn="r" defTabSz="914400">
              <a:lnSpc>
                <a:spcPct val="90000"/>
              </a:lnSpc>
              <a:spcAft>
                <a:spcPts val="600"/>
              </a:spcAft>
            </a:pPr>
            <a:fld id="{48F63A3B-78C7-47BE-AE5E-E10140E04643}" type="slidenum">
              <a:rPr lang="en-US" sz="1100">
                <a:solidFill>
                  <a:schemeClr val="tx1">
                    <a:lumMod val="50000"/>
                    <a:lumOff val="50000"/>
                  </a:schemeClr>
                </a:solidFill>
                <a:latin typeface="+mn-lt"/>
                <a:cs typeface="+mn-cs"/>
              </a:rPr>
              <a:pPr algn="r" defTabSz="914400">
                <a:lnSpc>
                  <a:spcPct val="90000"/>
                </a:lnSpc>
                <a:spcAft>
                  <a:spcPts val="600"/>
                </a:spcAft>
              </a:pPr>
              <a:t>41</a:t>
            </a:fld>
            <a:endParaRPr lang="en-US" sz="1100">
              <a:solidFill>
                <a:schemeClr val="tx1">
                  <a:lumMod val="50000"/>
                  <a:lumOff val="50000"/>
                </a:schemeClr>
              </a:solidFill>
              <a:latin typeface="+mn-lt"/>
              <a:cs typeface="+mn-cs"/>
            </a:endParaRPr>
          </a:p>
        </p:txBody>
      </p:sp>
      <p:sp>
        <p:nvSpPr>
          <p:cNvPr id="19" name="Arrow: Right 18">
            <a:extLst>
              <a:ext uri="{FF2B5EF4-FFF2-40B4-BE49-F238E27FC236}">
                <a16:creationId xmlns:a16="http://schemas.microsoft.com/office/drawing/2014/main" id="{71E4077B-A05F-3320-DD01-384817001C5C}"/>
              </a:ext>
            </a:extLst>
          </p:cNvPr>
          <p:cNvSpPr/>
          <p:nvPr/>
        </p:nvSpPr>
        <p:spPr>
          <a:xfrm>
            <a:off x="2620246" y="5398943"/>
            <a:ext cx="9070257" cy="430161"/>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D6606D3-2474-5A56-CCE7-0B3D9A92012E}"/>
              </a:ext>
            </a:extLst>
          </p:cNvPr>
          <p:cNvSpPr/>
          <p:nvPr/>
        </p:nvSpPr>
        <p:spPr>
          <a:xfrm>
            <a:off x="128126" y="5154868"/>
            <a:ext cx="2187675" cy="90948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3048959-93CE-4797-62C1-4F62F8FE3FD6}"/>
              </a:ext>
            </a:extLst>
          </p:cNvPr>
          <p:cNvSpPr txBox="1"/>
          <p:nvPr/>
        </p:nvSpPr>
        <p:spPr>
          <a:xfrm>
            <a:off x="536472" y="5403440"/>
            <a:ext cx="15633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t>Moderate</a:t>
            </a:r>
            <a:endParaRPr lang="en-US" sz="2400" dirty="0">
              <a:cs typeface="Sabon Next LT"/>
            </a:endParaRPr>
          </a:p>
        </p:txBody>
      </p:sp>
      <p:sp>
        <p:nvSpPr>
          <p:cNvPr id="24" name="Star: 5 Points 23">
            <a:extLst>
              <a:ext uri="{FF2B5EF4-FFF2-40B4-BE49-F238E27FC236}">
                <a16:creationId xmlns:a16="http://schemas.microsoft.com/office/drawing/2014/main" id="{46D815C8-FCDD-2C41-C992-F5309369BA86}"/>
              </a:ext>
            </a:extLst>
          </p:cNvPr>
          <p:cNvSpPr/>
          <p:nvPr/>
        </p:nvSpPr>
        <p:spPr>
          <a:xfrm>
            <a:off x="7271875" y="4469682"/>
            <a:ext cx="909483" cy="909483"/>
          </a:xfrm>
          <a:prstGeom prst="star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2B86F457-7474-1DC2-8BAC-355EF3BDA7A5}"/>
              </a:ext>
            </a:extLst>
          </p:cNvPr>
          <p:cNvSpPr/>
          <p:nvPr/>
        </p:nvSpPr>
        <p:spPr>
          <a:xfrm>
            <a:off x="3289809" y="5833907"/>
            <a:ext cx="909483" cy="909483"/>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59E5D693-1E73-4A86-0AFE-8D93F02F6F8A}"/>
              </a:ext>
            </a:extLst>
          </p:cNvPr>
          <p:cNvSpPr/>
          <p:nvPr/>
        </p:nvSpPr>
        <p:spPr>
          <a:xfrm>
            <a:off x="8639174" y="4472755"/>
            <a:ext cx="2064773" cy="921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BA7F6B2-ED2E-11F3-5564-3F4FE658DF4F}"/>
              </a:ext>
            </a:extLst>
          </p:cNvPr>
          <p:cNvSpPr txBox="1"/>
          <p:nvPr/>
        </p:nvSpPr>
        <p:spPr>
          <a:xfrm>
            <a:off x="8826295" y="4696746"/>
            <a:ext cx="18828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High Risk</a:t>
            </a:r>
          </a:p>
        </p:txBody>
      </p:sp>
      <p:sp>
        <p:nvSpPr>
          <p:cNvPr id="35" name="Rectangle: Rounded Corners 34">
            <a:extLst>
              <a:ext uri="{FF2B5EF4-FFF2-40B4-BE49-F238E27FC236}">
                <a16:creationId xmlns:a16="http://schemas.microsoft.com/office/drawing/2014/main" id="{CE8625B7-1E03-AE83-1F86-48B27416F3F0}"/>
              </a:ext>
            </a:extLst>
          </p:cNvPr>
          <p:cNvSpPr/>
          <p:nvPr/>
        </p:nvSpPr>
        <p:spPr>
          <a:xfrm>
            <a:off x="4684763" y="5901505"/>
            <a:ext cx="2187676" cy="89719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74128CB-19C3-81CC-FB2F-F40D1472186C}"/>
              </a:ext>
            </a:extLst>
          </p:cNvPr>
          <p:cNvSpPr txBox="1"/>
          <p:nvPr/>
        </p:nvSpPr>
        <p:spPr>
          <a:xfrm>
            <a:off x="5068529" y="6113206"/>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Low Risk</a:t>
            </a:r>
            <a:endParaRPr lang="en-US" sz="2400" dirty="0">
              <a:cs typeface="Sabon Next LT"/>
            </a:endParaRPr>
          </a:p>
        </p:txBody>
      </p:sp>
    </p:spTree>
    <p:extLst>
      <p:ext uri="{BB962C8B-B14F-4D97-AF65-F5344CB8AC3E}">
        <p14:creationId xmlns:p14="http://schemas.microsoft.com/office/powerpoint/2010/main" val="4097126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45D2-6111-55A0-BF08-CA96AA1F40F8}"/>
              </a:ext>
            </a:extLst>
          </p:cNvPr>
          <p:cNvSpPr>
            <a:spLocks noGrp="1"/>
          </p:cNvSpPr>
          <p:nvPr>
            <p:ph type="title"/>
          </p:nvPr>
        </p:nvSpPr>
        <p:spPr>
          <a:xfrm>
            <a:off x="4411819" y="2458811"/>
            <a:ext cx="6816611" cy="2646589"/>
          </a:xfrm>
        </p:spPr>
        <p:txBody>
          <a:bodyPr/>
          <a:lstStyle/>
          <a:p>
            <a:r>
              <a:rPr lang="en-US" dirty="0"/>
              <a:t>Because an instrument predicts well in the aggregate does not mean it predicts risk with every subpopulation</a:t>
            </a:r>
          </a:p>
        </p:txBody>
      </p:sp>
      <p:sp>
        <p:nvSpPr>
          <p:cNvPr id="4" name="Text Placeholder 3">
            <a:extLst>
              <a:ext uri="{FF2B5EF4-FFF2-40B4-BE49-F238E27FC236}">
                <a16:creationId xmlns:a16="http://schemas.microsoft.com/office/drawing/2014/main" id="{827D18F2-C2FF-A6AC-19E4-F05B386FFE26}"/>
              </a:ext>
            </a:extLst>
          </p:cNvPr>
          <p:cNvSpPr>
            <a:spLocks noGrp="1"/>
          </p:cNvSpPr>
          <p:nvPr>
            <p:ph type="body" sz="quarter" idx="13"/>
          </p:nvPr>
        </p:nvSpPr>
        <p:spPr>
          <a:xfrm>
            <a:off x="7506906" y="5276863"/>
            <a:ext cx="3932238" cy="588963"/>
          </a:xfrm>
        </p:spPr>
        <p:txBody>
          <a:bodyPr/>
          <a:lstStyle/>
          <a:p>
            <a:r>
              <a:rPr lang="en-US" dirty="0" err="1"/>
              <a:t>VanBenschoten</a:t>
            </a:r>
            <a:r>
              <a:rPr lang="en-US" dirty="0"/>
              <a:t>, 2008</a:t>
            </a:r>
          </a:p>
        </p:txBody>
      </p:sp>
      <p:sp>
        <p:nvSpPr>
          <p:cNvPr id="6" name="Slide Number Placeholder 5">
            <a:extLst>
              <a:ext uri="{FF2B5EF4-FFF2-40B4-BE49-F238E27FC236}">
                <a16:creationId xmlns:a16="http://schemas.microsoft.com/office/drawing/2014/main" id="{662A1C62-606D-866C-F141-3DB3C5C7A477}"/>
              </a:ext>
            </a:extLst>
          </p:cNvPr>
          <p:cNvSpPr>
            <a:spLocks noGrp="1"/>
          </p:cNvSpPr>
          <p:nvPr>
            <p:ph type="sldNum" sz="quarter" idx="12"/>
          </p:nvPr>
        </p:nvSpPr>
        <p:spPr/>
        <p:txBody>
          <a:bodyPr/>
          <a:lstStyle/>
          <a:p>
            <a:fld id="{48F63A3B-78C7-47BE-AE5E-E10140E04643}" type="slidenum">
              <a:rPr lang="en-US" smtClean="0"/>
              <a:t>42</a:t>
            </a:fld>
            <a:endParaRPr lang="en-US" dirty="0"/>
          </a:p>
        </p:txBody>
      </p:sp>
    </p:spTree>
    <p:extLst>
      <p:ext uri="{BB962C8B-B14F-4D97-AF65-F5344CB8AC3E}">
        <p14:creationId xmlns:p14="http://schemas.microsoft.com/office/powerpoint/2010/main" val="1643465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87F8DF51-7042-0A8D-7013-FCE4BBE2A19E}"/>
              </a:ext>
            </a:extLst>
          </p:cNvPr>
          <p:cNvSpPr>
            <a:spLocks noGrp="1"/>
          </p:cNvSpPr>
          <p:nvPr>
            <p:ph type="ftr" sz="quarter" idx="11"/>
          </p:nvPr>
        </p:nvSpPr>
        <p:spPr>
          <a:xfrm>
            <a:off x="621792" y="457200"/>
            <a:ext cx="3200400" cy="274320"/>
          </a:xfrm>
        </p:spPr>
        <p:txBody>
          <a:bodyPr/>
          <a:lstStyle/>
          <a:p>
            <a:pPr>
              <a:spcAft>
                <a:spcPts val="600"/>
              </a:spcAft>
            </a:pPr>
            <a:r>
              <a:rPr lang="en-US"/>
              <a:t>Presentation title</a:t>
            </a:r>
          </a:p>
        </p:txBody>
      </p:sp>
      <p:sp>
        <p:nvSpPr>
          <p:cNvPr id="10" name="Slide Number Placeholder 2">
            <a:extLst>
              <a:ext uri="{FF2B5EF4-FFF2-40B4-BE49-F238E27FC236}">
                <a16:creationId xmlns:a16="http://schemas.microsoft.com/office/drawing/2014/main" id="{DB67C194-BD72-7A6E-6FD4-814AFBCDF852}"/>
              </a:ext>
            </a:extLst>
          </p:cNvPr>
          <p:cNvSpPr>
            <a:spLocks noGrp="1"/>
          </p:cNvSpPr>
          <p:nvPr>
            <p:ph type="sldNum" sz="quarter" idx="12"/>
          </p:nvPr>
        </p:nvSpPr>
        <p:spPr>
          <a:xfrm>
            <a:off x="11173206" y="438150"/>
            <a:ext cx="987552" cy="274320"/>
          </a:xfrm>
        </p:spPr>
        <p:txBody>
          <a:bodyPr/>
          <a:lstStyle/>
          <a:p>
            <a:pPr>
              <a:spcAft>
                <a:spcPts val="600"/>
              </a:spcAft>
            </a:pPr>
            <a:fld id="{48F63A3B-78C7-47BE-AE5E-E10140E04643}" type="slidenum">
              <a:rPr lang="en-US" dirty="0"/>
              <a:pPr>
                <a:spcAft>
                  <a:spcPts val="600"/>
                </a:spcAft>
              </a:pPr>
              <a:t>43</a:t>
            </a:fld>
            <a:endParaRPr lang="en-US" dirty="0"/>
          </a:p>
        </p:txBody>
      </p:sp>
      <p:sp>
        <p:nvSpPr>
          <p:cNvPr id="2" name="Title 1">
            <a:extLst>
              <a:ext uri="{FF2B5EF4-FFF2-40B4-BE49-F238E27FC236}">
                <a16:creationId xmlns:a16="http://schemas.microsoft.com/office/drawing/2014/main" id="{85CA58AE-0DEA-9E10-E6BF-562A5491DA55}"/>
              </a:ext>
            </a:extLst>
          </p:cNvPr>
          <p:cNvSpPr>
            <a:spLocks noGrp="1"/>
          </p:cNvSpPr>
          <p:nvPr>
            <p:ph type="title"/>
          </p:nvPr>
        </p:nvSpPr>
        <p:spPr>
          <a:xfrm>
            <a:off x="3822192" y="438150"/>
            <a:ext cx="8165592" cy="768096"/>
          </a:xfrm>
        </p:spPr>
        <p:txBody>
          <a:bodyPr anchor="t">
            <a:noAutofit/>
          </a:bodyPr>
          <a:lstStyle/>
          <a:p>
            <a:pPr>
              <a:lnSpc>
                <a:spcPct val="90000"/>
              </a:lnSpc>
            </a:pPr>
            <a:r>
              <a:rPr lang="en-US" sz="2800" dirty="0"/>
              <a:t>Ohio Youth Assessment System: </a:t>
            </a:r>
            <a:br>
              <a:rPr lang="en-US" sz="2800" dirty="0"/>
            </a:br>
            <a:r>
              <a:rPr lang="en-US" sz="2800" dirty="0"/>
              <a:t>A closer look at the Research</a:t>
            </a:r>
          </a:p>
        </p:txBody>
      </p:sp>
      <p:sp>
        <p:nvSpPr>
          <p:cNvPr id="3" name="Content Placeholder 2">
            <a:extLst>
              <a:ext uri="{FF2B5EF4-FFF2-40B4-BE49-F238E27FC236}">
                <a16:creationId xmlns:a16="http://schemas.microsoft.com/office/drawing/2014/main" id="{CBE473E0-2112-BCE2-E0AB-37821E816407}"/>
              </a:ext>
            </a:extLst>
          </p:cNvPr>
          <p:cNvSpPr>
            <a:spLocks noGrp="1"/>
          </p:cNvSpPr>
          <p:nvPr>
            <p:ph sz="half" idx="2"/>
          </p:nvPr>
        </p:nvSpPr>
        <p:spPr>
          <a:xfrm>
            <a:off x="3822192" y="1520952"/>
            <a:ext cx="8165592" cy="5324094"/>
          </a:xfrm>
        </p:spPr>
        <p:txBody>
          <a:bodyPr>
            <a:normAutofit fontScale="85000" lnSpcReduction="20000"/>
          </a:bodyPr>
          <a:lstStyle/>
          <a:p>
            <a:pPr marL="0" indent="0">
              <a:lnSpc>
                <a:spcPct val="90000"/>
              </a:lnSpc>
              <a:buNone/>
            </a:pPr>
            <a:r>
              <a:rPr lang="en-US" sz="2800" dirty="0">
                <a:cs typeface="Arial" panose="020B0604020202020204" pitchFamily="34" charset="0"/>
              </a:rPr>
              <a:t>RNR tool designed to measure risk for recidivism</a:t>
            </a:r>
          </a:p>
          <a:p>
            <a:pPr lvl="1">
              <a:lnSpc>
                <a:spcPct val="90000"/>
              </a:lnSpc>
              <a:spcAft>
                <a:spcPts val="600"/>
              </a:spcAft>
            </a:pPr>
            <a:r>
              <a:rPr lang="en-US" sz="2400" dirty="0">
                <a:cs typeface="Arial" panose="020B0604020202020204" pitchFamily="34" charset="0"/>
              </a:rPr>
              <a:t>Intended to inform decision-making around treatment and intervention</a:t>
            </a:r>
          </a:p>
          <a:p>
            <a:pPr marL="0" indent="0">
              <a:lnSpc>
                <a:spcPct val="90000"/>
              </a:lnSpc>
              <a:buNone/>
            </a:pPr>
            <a:r>
              <a:rPr lang="en-US" sz="2800" dirty="0">
                <a:cs typeface="Arial" panose="020B0604020202020204" pitchFamily="34" charset="0"/>
              </a:rPr>
              <a:t>5 separate tools</a:t>
            </a:r>
          </a:p>
          <a:p>
            <a:pPr lvl="1">
              <a:lnSpc>
                <a:spcPct val="90000"/>
              </a:lnSpc>
            </a:pPr>
            <a:r>
              <a:rPr lang="en-US" sz="2400" dirty="0">
                <a:cs typeface="Arial" panose="020B0604020202020204" pitchFamily="34" charset="0"/>
              </a:rPr>
              <a:t>Diversion, Disposition, Detention, Residential, Reentry</a:t>
            </a:r>
          </a:p>
          <a:p>
            <a:pPr lvl="2">
              <a:lnSpc>
                <a:spcPct val="90000"/>
              </a:lnSpc>
              <a:spcAft>
                <a:spcPts val="600"/>
              </a:spcAft>
            </a:pPr>
            <a:r>
              <a:rPr lang="en-US" sz="2400" dirty="0">
                <a:cs typeface="Arial" panose="020B0604020202020204" pitchFamily="34" charset="0"/>
              </a:rPr>
              <a:t>Disposition is most widely used and studied</a:t>
            </a:r>
          </a:p>
          <a:p>
            <a:pPr marL="0" indent="0">
              <a:lnSpc>
                <a:spcPct val="90000"/>
              </a:lnSpc>
              <a:buNone/>
            </a:pPr>
            <a:r>
              <a:rPr lang="en-US" sz="2800" dirty="0">
                <a:cs typeface="Arial" panose="020B0604020202020204" pitchFamily="34" charset="0"/>
              </a:rPr>
              <a:t>Disposition tool consists of  7 subscales</a:t>
            </a:r>
          </a:p>
          <a:p>
            <a:pPr lvl="2">
              <a:lnSpc>
                <a:spcPct val="90000"/>
              </a:lnSpc>
            </a:pPr>
            <a:r>
              <a:rPr lang="en-US" sz="2400" dirty="0">
                <a:cs typeface="Arial" panose="020B0604020202020204" pitchFamily="34" charset="0"/>
              </a:rPr>
              <a:t>Juvenile justice history </a:t>
            </a:r>
          </a:p>
          <a:p>
            <a:pPr lvl="2">
              <a:lnSpc>
                <a:spcPct val="90000"/>
              </a:lnSpc>
            </a:pPr>
            <a:r>
              <a:rPr lang="en-US" sz="2400" dirty="0">
                <a:cs typeface="Arial" panose="020B0604020202020204" pitchFamily="34" charset="0"/>
              </a:rPr>
              <a:t>Family and living arrangements </a:t>
            </a:r>
          </a:p>
          <a:p>
            <a:pPr lvl="2">
              <a:lnSpc>
                <a:spcPct val="90000"/>
              </a:lnSpc>
            </a:pPr>
            <a:r>
              <a:rPr lang="en-US" sz="2400" dirty="0">
                <a:cs typeface="Arial" panose="020B0604020202020204" pitchFamily="34" charset="0"/>
              </a:rPr>
              <a:t>Peers and social support network </a:t>
            </a:r>
          </a:p>
          <a:p>
            <a:pPr lvl="2">
              <a:lnSpc>
                <a:spcPct val="90000"/>
              </a:lnSpc>
            </a:pPr>
            <a:r>
              <a:rPr lang="en-US" sz="2400" dirty="0">
                <a:cs typeface="Arial" panose="020B0604020202020204" pitchFamily="34" charset="0"/>
              </a:rPr>
              <a:t>Education and employment </a:t>
            </a:r>
          </a:p>
          <a:p>
            <a:pPr lvl="2">
              <a:lnSpc>
                <a:spcPct val="90000"/>
              </a:lnSpc>
            </a:pPr>
            <a:r>
              <a:rPr lang="en-US" sz="2400" dirty="0">
                <a:cs typeface="Arial" panose="020B0604020202020204" pitchFamily="34" charset="0"/>
              </a:rPr>
              <a:t>Pro-social skills </a:t>
            </a:r>
          </a:p>
          <a:p>
            <a:pPr lvl="2">
              <a:lnSpc>
                <a:spcPct val="90000"/>
              </a:lnSpc>
            </a:pPr>
            <a:r>
              <a:rPr lang="en-US" sz="2400" dirty="0">
                <a:cs typeface="Arial" panose="020B0604020202020204" pitchFamily="34" charset="0"/>
              </a:rPr>
              <a:t>Substance abuse/ mental health </a:t>
            </a:r>
          </a:p>
          <a:p>
            <a:pPr lvl="2">
              <a:lnSpc>
                <a:spcPct val="90000"/>
              </a:lnSpc>
              <a:spcAft>
                <a:spcPts val="600"/>
              </a:spcAft>
            </a:pPr>
            <a:r>
              <a:rPr lang="en-US" sz="2400" dirty="0">
                <a:cs typeface="Arial" panose="020B0604020202020204" pitchFamily="34" charset="0"/>
              </a:rPr>
              <a:t>Values beliefs and attitudes</a:t>
            </a:r>
          </a:p>
          <a:p>
            <a:pPr lvl="1">
              <a:lnSpc>
                <a:spcPct val="90000"/>
              </a:lnSpc>
              <a:spcAft>
                <a:spcPts val="600"/>
              </a:spcAft>
            </a:pPr>
            <a:r>
              <a:rPr lang="en-US" sz="2400" dirty="0">
                <a:cs typeface="Arial" panose="020B0604020202020204" pitchFamily="34" charset="0"/>
              </a:rPr>
              <a:t>7 scales summed up to create total score which is then converted to (Low, Moderate, High)</a:t>
            </a:r>
          </a:p>
          <a:p>
            <a:pPr marL="0" indent="0">
              <a:lnSpc>
                <a:spcPct val="90000"/>
              </a:lnSpc>
              <a:buNone/>
            </a:pPr>
            <a:r>
              <a:rPr lang="en-US" sz="2800" dirty="0">
                <a:cs typeface="Arial" panose="020B0604020202020204" pitchFamily="34" charset="0"/>
              </a:rPr>
              <a:t>Used in several states across the US including Ohio, Illinois, and Arizona</a:t>
            </a:r>
          </a:p>
          <a:p>
            <a:pPr>
              <a:lnSpc>
                <a:spcPct val="90000"/>
              </a:lnSpc>
            </a:pPr>
            <a:endParaRPr lang="en-US" sz="1200" dirty="0"/>
          </a:p>
        </p:txBody>
      </p:sp>
    </p:spTree>
    <p:extLst>
      <p:ext uri="{BB962C8B-B14F-4D97-AF65-F5344CB8AC3E}">
        <p14:creationId xmlns:p14="http://schemas.microsoft.com/office/powerpoint/2010/main" val="3602353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5D4A-AF37-FAA4-6B95-9371521ED08D}"/>
              </a:ext>
            </a:extLst>
          </p:cNvPr>
          <p:cNvSpPr>
            <a:spLocks noGrp="1"/>
          </p:cNvSpPr>
          <p:nvPr>
            <p:ph type="title"/>
          </p:nvPr>
        </p:nvSpPr>
        <p:spPr>
          <a:xfrm>
            <a:off x="4058372" y="499455"/>
            <a:ext cx="7536340" cy="1257695"/>
          </a:xfrm>
        </p:spPr>
        <p:txBody>
          <a:bodyPr/>
          <a:lstStyle/>
          <a:p>
            <a:r>
              <a:rPr lang="en-US" sz="3600" dirty="0"/>
              <a:t>Does the total score predict recidivism? </a:t>
            </a:r>
          </a:p>
        </p:txBody>
      </p:sp>
      <p:pic>
        <p:nvPicPr>
          <p:cNvPr id="7" name="Content Placeholder 6">
            <a:extLst>
              <a:ext uri="{FF2B5EF4-FFF2-40B4-BE49-F238E27FC236}">
                <a16:creationId xmlns:a16="http://schemas.microsoft.com/office/drawing/2014/main" id="{C505B804-EFEF-AD44-E8C4-27E2511B59C9}"/>
              </a:ext>
            </a:extLst>
          </p:cNvPr>
          <p:cNvPicPr>
            <a:picLocks noGrp="1" noChangeAspect="1"/>
          </p:cNvPicPr>
          <p:nvPr>
            <p:ph idx="1"/>
          </p:nvPr>
        </p:nvPicPr>
        <p:blipFill>
          <a:blip r:embed="rId2"/>
          <a:stretch>
            <a:fillRect/>
          </a:stretch>
        </p:blipFill>
        <p:spPr>
          <a:xfrm>
            <a:off x="4144879" y="2582628"/>
            <a:ext cx="7179456" cy="3101804"/>
          </a:xfrm>
        </p:spPr>
      </p:pic>
      <p:sp>
        <p:nvSpPr>
          <p:cNvPr id="5" name="Slide Number Placeholder 4">
            <a:extLst>
              <a:ext uri="{FF2B5EF4-FFF2-40B4-BE49-F238E27FC236}">
                <a16:creationId xmlns:a16="http://schemas.microsoft.com/office/drawing/2014/main" id="{86A920CE-DFD6-054F-6132-F6BDB5CCC490}"/>
              </a:ext>
            </a:extLst>
          </p:cNvPr>
          <p:cNvSpPr>
            <a:spLocks noGrp="1"/>
          </p:cNvSpPr>
          <p:nvPr>
            <p:ph type="sldNum" sz="quarter" idx="12"/>
          </p:nvPr>
        </p:nvSpPr>
        <p:spPr/>
        <p:txBody>
          <a:bodyPr/>
          <a:lstStyle/>
          <a:p>
            <a:fld id="{48F63A3B-78C7-47BE-AE5E-E10140E04643}" type="slidenum">
              <a:rPr lang="en-US" smtClean="0"/>
              <a:t>44</a:t>
            </a:fld>
            <a:endParaRPr lang="en-US" dirty="0"/>
          </a:p>
        </p:txBody>
      </p:sp>
      <p:sp>
        <p:nvSpPr>
          <p:cNvPr id="8" name="TextBox 7">
            <a:extLst>
              <a:ext uri="{FF2B5EF4-FFF2-40B4-BE49-F238E27FC236}">
                <a16:creationId xmlns:a16="http://schemas.microsoft.com/office/drawing/2014/main" id="{30A6DE45-6D7F-9E74-62F5-097DFEE04CCC}"/>
              </a:ext>
            </a:extLst>
          </p:cNvPr>
          <p:cNvSpPr txBox="1"/>
          <p:nvPr/>
        </p:nvSpPr>
        <p:spPr>
          <a:xfrm>
            <a:off x="4058372" y="1881348"/>
            <a:ext cx="7265963" cy="369332"/>
          </a:xfrm>
          <a:prstGeom prst="rect">
            <a:avLst/>
          </a:prstGeom>
          <a:noFill/>
        </p:spPr>
        <p:txBody>
          <a:bodyPr wrap="square" rtlCol="0">
            <a:spAutoFit/>
          </a:bodyPr>
          <a:lstStyle/>
          <a:p>
            <a:r>
              <a:rPr lang="en-US" dirty="0"/>
              <a:t>McCafferty (2018) study of youth from 33 counties in Ohio</a:t>
            </a:r>
          </a:p>
        </p:txBody>
      </p:sp>
      <p:sp>
        <p:nvSpPr>
          <p:cNvPr id="9" name="TextBox 8">
            <a:extLst>
              <a:ext uri="{FF2B5EF4-FFF2-40B4-BE49-F238E27FC236}">
                <a16:creationId xmlns:a16="http://schemas.microsoft.com/office/drawing/2014/main" id="{603C41EF-1FE9-58DE-7064-3F0756917947}"/>
              </a:ext>
            </a:extLst>
          </p:cNvPr>
          <p:cNvSpPr txBox="1"/>
          <p:nvPr/>
        </p:nvSpPr>
        <p:spPr>
          <a:xfrm>
            <a:off x="4052944" y="6012960"/>
            <a:ext cx="7363326" cy="646331"/>
          </a:xfrm>
          <a:prstGeom prst="rect">
            <a:avLst/>
          </a:prstGeom>
          <a:noFill/>
        </p:spPr>
        <p:txBody>
          <a:bodyPr wrap="square" rtlCol="0">
            <a:spAutoFit/>
          </a:bodyPr>
          <a:lstStyle/>
          <a:p>
            <a:r>
              <a:rPr lang="en-US" dirty="0"/>
              <a:t>AUC Values by Race</a:t>
            </a:r>
          </a:p>
          <a:p>
            <a:endParaRPr lang="en-US" dirty="0"/>
          </a:p>
        </p:txBody>
      </p:sp>
    </p:spTree>
    <p:extLst>
      <p:ext uri="{BB962C8B-B14F-4D97-AF65-F5344CB8AC3E}">
        <p14:creationId xmlns:p14="http://schemas.microsoft.com/office/powerpoint/2010/main" val="1496064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03D0-C16F-2119-C3AB-6CC106EC4A77}"/>
              </a:ext>
            </a:extLst>
          </p:cNvPr>
          <p:cNvSpPr>
            <a:spLocks noGrp="1"/>
          </p:cNvSpPr>
          <p:nvPr>
            <p:ph type="ctrTitle"/>
          </p:nvPr>
        </p:nvSpPr>
        <p:spPr>
          <a:xfrm>
            <a:off x="-48125" y="302055"/>
            <a:ext cx="8014775" cy="1615580"/>
          </a:xfrm>
        </p:spPr>
        <p:txBody>
          <a:bodyPr/>
          <a:lstStyle/>
          <a:p>
            <a:pPr algn="ctr"/>
            <a:r>
              <a:rPr lang="en-US" sz="3600" dirty="0"/>
              <a:t>McCafferty (2018) Recidivism Rates by Race</a:t>
            </a:r>
          </a:p>
        </p:txBody>
      </p:sp>
      <p:sp>
        <p:nvSpPr>
          <p:cNvPr id="3" name="Subtitle 2">
            <a:extLst>
              <a:ext uri="{FF2B5EF4-FFF2-40B4-BE49-F238E27FC236}">
                <a16:creationId xmlns:a16="http://schemas.microsoft.com/office/drawing/2014/main" id="{6419B97C-2F47-A21B-3729-4A2CAD52883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90499D0C-EF8F-6813-683A-54161B753D75}"/>
              </a:ext>
            </a:extLst>
          </p:cNvPr>
          <p:cNvPicPr>
            <a:picLocks noChangeAspect="1"/>
          </p:cNvPicPr>
          <p:nvPr/>
        </p:nvPicPr>
        <p:blipFill>
          <a:blip r:embed="rId2"/>
          <a:stretch>
            <a:fillRect/>
          </a:stretch>
        </p:blipFill>
        <p:spPr>
          <a:xfrm>
            <a:off x="814979" y="2043600"/>
            <a:ext cx="5566130" cy="1304657"/>
          </a:xfrm>
          <a:prstGeom prst="rect">
            <a:avLst/>
          </a:prstGeom>
        </p:spPr>
      </p:pic>
      <p:pic>
        <p:nvPicPr>
          <p:cNvPr id="5" name="Picture 4">
            <a:extLst>
              <a:ext uri="{FF2B5EF4-FFF2-40B4-BE49-F238E27FC236}">
                <a16:creationId xmlns:a16="http://schemas.microsoft.com/office/drawing/2014/main" id="{B6A7C6C7-2636-8042-78FD-A5C728D60E5D}"/>
              </a:ext>
            </a:extLst>
          </p:cNvPr>
          <p:cNvPicPr>
            <a:picLocks noChangeAspect="1"/>
          </p:cNvPicPr>
          <p:nvPr/>
        </p:nvPicPr>
        <p:blipFill>
          <a:blip r:embed="rId3"/>
          <a:stretch>
            <a:fillRect/>
          </a:stretch>
        </p:blipFill>
        <p:spPr>
          <a:xfrm>
            <a:off x="814979" y="3564916"/>
            <a:ext cx="5566130" cy="1286367"/>
          </a:xfrm>
          <a:prstGeom prst="rect">
            <a:avLst/>
          </a:prstGeom>
        </p:spPr>
      </p:pic>
      <p:pic>
        <p:nvPicPr>
          <p:cNvPr id="6" name="Picture 5">
            <a:extLst>
              <a:ext uri="{FF2B5EF4-FFF2-40B4-BE49-F238E27FC236}">
                <a16:creationId xmlns:a16="http://schemas.microsoft.com/office/drawing/2014/main" id="{563077A8-34C0-BE98-3434-D92D85D410E6}"/>
              </a:ext>
            </a:extLst>
          </p:cNvPr>
          <p:cNvPicPr>
            <a:picLocks noChangeAspect="1"/>
          </p:cNvPicPr>
          <p:nvPr/>
        </p:nvPicPr>
        <p:blipFill>
          <a:blip r:embed="rId4"/>
          <a:stretch>
            <a:fillRect/>
          </a:stretch>
        </p:blipFill>
        <p:spPr>
          <a:xfrm>
            <a:off x="814979" y="5042310"/>
            <a:ext cx="5566130" cy="1615580"/>
          </a:xfrm>
          <a:prstGeom prst="rect">
            <a:avLst/>
          </a:prstGeom>
        </p:spPr>
      </p:pic>
      <p:sp>
        <p:nvSpPr>
          <p:cNvPr id="7" name="TextBox 6">
            <a:extLst>
              <a:ext uri="{FF2B5EF4-FFF2-40B4-BE49-F238E27FC236}">
                <a16:creationId xmlns:a16="http://schemas.microsoft.com/office/drawing/2014/main" id="{26F2A237-BD82-87E6-24C4-14BFF813B635}"/>
              </a:ext>
            </a:extLst>
          </p:cNvPr>
          <p:cNvSpPr txBox="1"/>
          <p:nvPr/>
        </p:nvSpPr>
        <p:spPr>
          <a:xfrm>
            <a:off x="8286750" y="1406920"/>
            <a:ext cx="3905250" cy="2308324"/>
          </a:xfrm>
          <a:prstGeom prst="rect">
            <a:avLst/>
          </a:prstGeom>
          <a:solidFill>
            <a:srgbClr val="F5CDCE"/>
          </a:solidFill>
        </p:spPr>
        <p:txBody>
          <a:bodyPr wrap="square" rtlCol="0">
            <a:spAutoFit/>
          </a:bodyPr>
          <a:lstStyle/>
          <a:p>
            <a:pPr defTabSz="914400"/>
            <a:r>
              <a:rPr lang="en-US" sz="2400" b="1" dirty="0">
                <a:solidFill>
                  <a:prstClr val="black"/>
                </a:solidFill>
                <a:latin typeface="Calibri" panose="020F0502020204030204"/>
              </a:rPr>
              <a:t>Two observations</a:t>
            </a:r>
          </a:p>
          <a:p>
            <a:pPr marL="285750" indent="-285750" defTabSz="914400">
              <a:buFont typeface="Arial" panose="020B0604020202020204" pitchFamily="34" charset="0"/>
              <a:buChar char="•"/>
            </a:pPr>
            <a:r>
              <a:rPr lang="en-US" sz="2000" dirty="0">
                <a:solidFill>
                  <a:prstClr val="black"/>
                </a:solidFill>
                <a:latin typeface="Calibri" panose="020F0502020204030204"/>
              </a:rPr>
              <a:t>OYAS is discriminating between Low, Moderate, and High categories fairly well</a:t>
            </a:r>
          </a:p>
          <a:p>
            <a:pPr marL="285750" indent="-285750" defTabSz="914400">
              <a:buFont typeface="Arial" panose="020B0604020202020204" pitchFamily="34" charset="0"/>
              <a:buChar char="•"/>
            </a:pPr>
            <a:r>
              <a:rPr lang="en-US" sz="2000" dirty="0">
                <a:solidFill>
                  <a:prstClr val="black"/>
                </a:solidFill>
                <a:latin typeface="Calibri" panose="020F0502020204030204"/>
              </a:rPr>
              <a:t>Recidivism rates are higher for Black youths in nearly every category</a:t>
            </a:r>
          </a:p>
        </p:txBody>
      </p:sp>
      <p:sp>
        <p:nvSpPr>
          <p:cNvPr id="8" name="TextBox 7">
            <a:extLst>
              <a:ext uri="{FF2B5EF4-FFF2-40B4-BE49-F238E27FC236}">
                <a16:creationId xmlns:a16="http://schemas.microsoft.com/office/drawing/2014/main" id="{D61A2F6D-ED96-9D2A-3BA2-58CD35145932}"/>
              </a:ext>
            </a:extLst>
          </p:cNvPr>
          <p:cNvSpPr txBox="1"/>
          <p:nvPr/>
        </p:nvSpPr>
        <p:spPr>
          <a:xfrm>
            <a:off x="8286750" y="3851009"/>
            <a:ext cx="3905250" cy="2000548"/>
          </a:xfrm>
          <a:prstGeom prst="rect">
            <a:avLst/>
          </a:prstGeom>
          <a:noFill/>
        </p:spPr>
        <p:txBody>
          <a:bodyPr wrap="square" rtlCol="0">
            <a:spAutoFit/>
          </a:bodyPr>
          <a:lstStyle/>
          <a:p>
            <a:pPr defTabSz="914400"/>
            <a:r>
              <a:rPr lang="en-US" sz="2400" b="1" dirty="0">
                <a:solidFill>
                  <a:prstClr val="black"/>
                </a:solidFill>
                <a:latin typeface="Calibri" panose="020F0502020204030204"/>
              </a:rPr>
              <a:t>NOTE</a:t>
            </a:r>
          </a:p>
          <a:p>
            <a:pPr marL="285750" indent="-285750" defTabSz="914400">
              <a:buFont typeface="Arial" panose="020B0604020202020204" pitchFamily="34" charset="0"/>
              <a:buChar char="•"/>
            </a:pPr>
            <a:r>
              <a:rPr lang="en-US" sz="2000" dirty="0">
                <a:solidFill>
                  <a:prstClr val="black"/>
                </a:solidFill>
                <a:latin typeface="Calibri" panose="020F0502020204030204"/>
              </a:rPr>
              <a:t>If treatment decisions are based on risk, and overprogramming can increase your risk, it is not surprising that recidivism rates increase with risk level.</a:t>
            </a:r>
          </a:p>
        </p:txBody>
      </p:sp>
    </p:spTree>
    <p:extLst>
      <p:ext uri="{BB962C8B-B14F-4D97-AF65-F5344CB8AC3E}">
        <p14:creationId xmlns:p14="http://schemas.microsoft.com/office/powerpoint/2010/main" val="714676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5615-404F-FD58-ACF5-4555F88608BD}"/>
              </a:ext>
            </a:extLst>
          </p:cNvPr>
          <p:cNvSpPr>
            <a:spLocks noGrp="1"/>
          </p:cNvSpPr>
          <p:nvPr>
            <p:ph type="title"/>
          </p:nvPr>
        </p:nvSpPr>
        <p:spPr>
          <a:xfrm>
            <a:off x="3931920" y="585186"/>
            <a:ext cx="7013448" cy="768096"/>
          </a:xfrm>
        </p:spPr>
        <p:txBody>
          <a:bodyPr/>
          <a:lstStyle/>
          <a:p>
            <a:r>
              <a:rPr lang="en-US" dirty="0"/>
              <a:t>Is the story over?</a:t>
            </a:r>
          </a:p>
        </p:txBody>
      </p:sp>
      <p:sp>
        <p:nvSpPr>
          <p:cNvPr id="5" name="Slide Number Placeholder 4">
            <a:extLst>
              <a:ext uri="{FF2B5EF4-FFF2-40B4-BE49-F238E27FC236}">
                <a16:creationId xmlns:a16="http://schemas.microsoft.com/office/drawing/2014/main" id="{14E4FA65-67DE-C70C-A2C5-CA1D5960FC64}"/>
              </a:ext>
            </a:extLst>
          </p:cNvPr>
          <p:cNvSpPr>
            <a:spLocks noGrp="1"/>
          </p:cNvSpPr>
          <p:nvPr>
            <p:ph type="sldNum" sz="quarter" idx="12"/>
          </p:nvPr>
        </p:nvSpPr>
        <p:spPr/>
        <p:txBody>
          <a:bodyPr/>
          <a:lstStyle/>
          <a:p>
            <a:fld id="{48F63A3B-78C7-47BE-AE5E-E10140E04643}" type="slidenum">
              <a:rPr lang="en-US" smtClean="0"/>
              <a:t>46</a:t>
            </a:fld>
            <a:endParaRPr lang="en-US" dirty="0"/>
          </a:p>
        </p:txBody>
      </p:sp>
      <p:graphicFrame>
        <p:nvGraphicFramePr>
          <p:cNvPr id="6" name="Content Placeholder 3">
            <a:extLst>
              <a:ext uri="{FF2B5EF4-FFF2-40B4-BE49-F238E27FC236}">
                <a16:creationId xmlns:a16="http://schemas.microsoft.com/office/drawing/2014/main" id="{0CF845C5-E682-2BF3-B7E8-A7121538B253}"/>
              </a:ext>
            </a:extLst>
          </p:cNvPr>
          <p:cNvGraphicFramePr>
            <a:graphicFrameLocks/>
          </p:cNvGraphicFramePr>
          <p:nvPr>
            <p:extLst>
              <p:ext uri="{D42A27DB-BD31-4B8C-83A1-F6EECF244321}">
                <p14:modId xmlns:p14="http://schemas.microsoft.com/office/powerpoint/2010/main" val="4094096421"/>
              </p:ext>
            </p:extLst>
          </p:nvPr>
        </p:nvGraphicFramePr>
        <p:xfrm>
          <a:off x="1303724" y="1839632"/>
          <a:ext cx="7886700" cy="4000500"/>
        </p:xfrm>
        <a:graphic>
          <a:graphicData uri="http://schemas.openxmlformats.org/drawingml/2006/table">
            <a:tbl>
              <a:tblPr/>
              <a:tblGrid>
                <a:gridCol w="1569720">
                  <a:extLst>
                    <a:ext uri="{9D8B030D-6E8A-4147-A177-3AD203B41FA5}">
                      <a16:colId xmlns:a16="http://schemas.microsoft.com/office/drawing/2014/main" val="669188477"/>
                    </a:ext>
                  </a:extLst>
                </a:gridCol>
                <a:gridCol w="1579245">
                  <a:extLst>
                    <a:ext uri="{9D8B030D-6E8A-4147-A177-3AD203B41FA5}">
                      <a16:colId xmlns:a16="http://schemas.microsoft.com/office/drawing/2014/main" val="1787023752"/>
                    </a:ext>
                  </a:extLst>
                </a:gridCol>
                <a:gridCol w="1579245">
                  <a:extLst>
                    <a:ext uri="{9D8B030D-6E8A-4147-A177-3AD203B41FA5}">
                      <a16:colId xmlns:a16="http://schemas.microsoft.com/office/drawing/2014/main" val="2734923806"/>
                    </a:ext>
                  </a:extLst>
                </a:gridCol>
                <a:gridCol w="1579245">
                  <a:extLst>
                    <a:ext uri="{9D8B030D-6E8A-4147-A177-3AD203B41FA5}">
                      <a16:colId xmlns:a16="http://schemas.microsoft.com/office/drawing/2014/main" val="3455419827"/>
                    </a:ext>
                  </a:extLst>
                </a:gridCol>
                <a:gridCol w="1579245">
                  <a:extLst>
                    <a:ext uri="{9D8B030D-6E8A-4147-A177-3AD203B41FA5}">
                      <a16:colId xmlns:a16="http://schemas.microsoft.com/office/drawing/2014/main" val="4167489189"/>
                    </a:ext>
                  </a:extLst>
                </a:gridCol>
              </a:tblGrid>
              <a:tr h="200025">
                <a:tc grid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u="none" strike="noStrike" dirty="0">
                          <a:effectLst/>
                        </a:rPr>
                        <a:t>OYAS by Race</a:t>
                      </a:r>
                      <a:endParaRPr lang="en-US" sz="1600" b="0" i="0" u="none" strike="noStrike" dirty="0">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1054202"/>
                  </a:ext>
                </a:extLst>
              </a:tr>
              <a:tr h="200025">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OYAS categories</a:t>
                      </a:r>
                      <a:endParaRPr lang="en-US" sz="1600" b="0" i="1"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Race</a:t>
                      </a:r>
                      <a:endParaRPr lang="en-US" sz="1600" b="0" i="1"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hMerge="1">
                  <a:txBody>
                    <a:bodyPr/>
                    <a:lstStyle/>
                    <a:p>
                      <a:endParaRPr lang="en-US"/>
                    </a:p>
                  </a:txBody>
                  <a:tcPr/>
                </a:tc>
                <a:tc hMerge="1">
                  <a:txBody>
                    <a:bodyPr/>
                    <a:lstStyle/>
                    <a:p>
                      <a:endParaRPr lang="en-US"/>
                    </a:p>
                  </a:txBody>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Total</a:t>
                      </a:r>
                      <a:endParaRPr lang="en-US" sz="1600" b="1" i="1"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680711482"/>
                  </a:ext>
                </a:extLst>
              </a:tr>
              <a:tr h="200025">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black</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other</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white</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vMerge="1">
                  <a:txBody>
                    <a:bodyPr/>
                    <a:lstStyle/>
                    <a:p>
                      <a:endParaRPr lang="en-US"/>
                    </a:p>
                  </a:txBody>
                  <a:tcPr/>
                </a:tc>
                <a:extLst>
                  <a:ext uri="{0D108BD9-81ED-4DB2-BD59-A6C34878D82A}">
                    <a16:rowId xmlns:a16="http://schemas.microsoft.com/office/drawing/2014/main" val="3584003914"/>
                  </a:ext>
                </a:extLst>
              </a:tr>
              <a:tr h="190500">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low</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355</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44</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131</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530</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68255309"/>
                  </a:ext>
                </a:extLst>
              </a:tr>
              <a:tr h="190500">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67 %</a:t>
                      </a:r>
                      <a:endParaRPr lang="en-US" sz="1600" b="0" i="0" u="none" strike="noStrike">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8.3 %</a:t>
                      </a:r>
                      <a:endParaRPr lang="en-US" sz="1600" b="0" i="0" u="none" strike="noStrike">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24.7 %</a:t>
                      </a:r>
                      <a:endParaRPr lang="en-US" sz="1600" b="0" i="0" u="none" strike="noStrike">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100 %</a:t>
                      </a:r>
                      <a:endParaRPr lang="en-US" sz="1600" b="0" i="0" u="none" strike="noStrike">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287645552"/>
                  </a:ext>
                </a:extLst>
              </a:tr>
              <a:tr h="190500">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49.6 %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61.1 %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61.5 %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52.9 %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698168135"/>
                  </a:ext>
                </a:extLst>
              </a:tr>
              <a:tr h="190500">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dirty="0">
                          <a:effectLst/>
                        </a:rPr>
                        <a:t>moderate</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273</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25</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69</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367</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805437313"/>
                  </a:ext>
                </a:extLst>
              </a:tr>
              <a:tr h="190500">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74.4 %</a:t>
                      </a:r>
                      <a:endParaRPr lang="en-US" sz="1600" b="0" i="0" u="none" strike="noStrike">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6.8 %</a:t>
                      </a:r>
                      <a:endParaRPr lang="en-US" sz="1600" b="0" i="0" u="none" strike="noStrike">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18.8 %</a:t>
                      </a:r>
                      <a:endParaRPr lang="en-US" sz="1600" b="0" i="0" u="none" strike="noStrike">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100 %</a:t>
                      </a:r>
                      <a:endParaRPr lang="en-US" sz="1600" b="0" i="0" u="none" strike="noStrike">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475262980"/>
                  </a:ext>
                </a:extLst>
              </a:tr>
              <a:tr h="190500">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38.1 %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34.7 %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32.4 %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36.7 %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80838456"/>
                  </a:ext>
                </a:extLst>
              </a:tr>
              <a:tr h="190500">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dirty="0">
                          <a:effectLst/>
                        </a:rPr>
                        <a:t>high</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88</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3</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dirty="0">
                          <a:effectLst/>
                        </a:rPr>
                        <a:t>13</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104</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68429349"/>
                  </a:ext>
                </a:extLst>
              </a:tr>
              <a:tr h="190500">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dirty="0">
                          <a:effectLst/>
                        </a:rPr>
                        <a:t>84.6 %</a:t>
                      </a:r>
                      <a:endParaRPr lang="en-US" sz="1600" b="0" i="0" u="none" strike="noStrike" dirty="0">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dirty="0">
                          <a:effectLst/>
                        </a:rPr>
                        <a:t>2.9 %</a:t>
                      </a:r>
                      <a:endParaRPr lang="en-US" sz="1600" b="0" i="0" u="none" strike="noStrike" dirty="0">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dirty="0">
                          <a:effectLst/>
                        </a:rPr>
                        <a:t>12.5 %</a:t>
                      </a:r>
                      <a:endParaRPr lang="en-US" sz="1600" b="0" i="0" u="none" strike="noStrike" dirty="0">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dirty="0">
                          <a:effectLst/>
                        </a:rPr>
                        <a:t>100 %</a:t>
                      </a:r>
                      <a:endParaRPr lang="en-US" sz="1600" b="0" i="0" u="none" strike="noStrike" dirty="0">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88300958"/>
                  </a:ext>
                </a:extLst>
              </a:tr>
              <a:tr h="190500">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dirty="0">
                          <a:effectLst/>
                        </a:rPr>
                        <a:t>12.3 %</a:t>
                      </a:r>
                      <a:endParaRPr lang="en-US" sz="1600" b="0" i="0" u="none" strike="noStrike" dirty="0">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4.2 %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dirty="0">
                          <a:effectLst/>
                        </a:rPr>
                        <a:t>6.1 %</a:t>
                      </a:r>
                      <a:endParaRPr lang="en-US" sz="1600" b="0" i="0" u="none" strike="noStrike" dirty="0">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10.4 %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68192237"/>
                  </a:ext>
                </a:extLst>
              </a:tr>
              <a:tr h="190500">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dirty="0">
                          <a:effectLst/>
                        </a:rPr>
                        <a:t>Total</a:t>
                      </a:r>
                      <a:endParaRPr lang="en-US" sz="1600" b="1" i="1" u="none" strike="noStrike" dirty="0">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716</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72</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213</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1001</a:t>
                      </a:r>
                      <a:endParaRPr lang="en-US" sz="1600" b="0" i="0" u="none" strike="noStrike">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350270613"/>
                  </a:ext>
                </a:extLst>
              </a:tr>
              <a:tr h="190500">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dirty="0">
                          <a:effectLst/>
                        </a:rPr>
                        <a:t>71.5 %</a:t>
                      </a:r>
                      <a:endParaRPr lang="en-US" sz="1600" b="0" i="0" u="none" strike="noStrike" dirty="0">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7.2 %</a:t>
                      </a:r>
                      <a:endParaRPr lang="en-US" sz="1600" b="0" i="0" u="none" strike="noStrike">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21.3 %</a:t>
                      </a:r>
                      <a:endParaRPr lang="en-US" sz="1600" b="0" i="0" u="none" strike="noStrike">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100 %</a:t>
                      </a:r>
                      <a:endParaRPr lang="en-US" sz="1600" b="0" i="0" u="none" strike="noStrike">
                        <a:solidFill>
                          <a:srgbClr val="333399"/>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943322777"/>
                  </a:ext>
                </a:extLst>
              </a:tr>
              <a:tr h="200025">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100 %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100 %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100 %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u="none" strike="noStrike">
                          <a:effectLst/>
                        </a:rPr>
                        <a:t>100 %</a:t>
                      </a:r>
                      <a:endParaRPr lang="en-US" sz="1600" b="0" i="0" u="none" strike="noStrike">
                        <a:solidFill>
                          <a:srgbClr val="339933"/>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1723928"/>
                  </a:ext>
                </a:extLst>
              </a:tr>
              <a:tr h="200025">
                <a:tc grid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100" u="none" strike="noStrike" dirty="0">
                          <a:effectLst/>
                        </a:rPr>
                        <a:t>χ</a:t>
                      </a:r>
                      <a:r>
                        <a:rPr lang="en-US" sz="1100" u="none" strike="noStrike" baseline="30000" dirty="0">
                          <a:effectLst/>
                        </a:rPr>
                        <a:t>2</a:t>
                      </a:r>
                      <a:r>
                        <a:rPr lang="en-US" sz="1100" u="none" strike="noStrike" dirty="0">
                          <a:effectLst/>
                        </a:rPr>
                        <a:t>=15.875 · </a:t>
                      </a:r>
                      <a:r>
                        <a:rPr lang="en-US" sz="1100" u="none" strike="noStrike" dirty="0" err="1">
                          <a:effectLst/>
                        </a:rPr>
                        <a:t>df</a:t>
                      </a:r>
                      <a:r>
                        <a:rPr lang="en-US" sz="1100" u="none" strike="noStrike" dirty="0">
                          <a:effectLst/>
                        </a:rPr>
                        <a:t>=4 · Cramer's V=0.089 · p=0.003</a:t>
                      </a:r>
                      <a:endParaRPr lang="en-US" sz="1100" b="0" i="1" u="none" strike="noStrike" dirty="0">
                        <a:solidFill>
                          <a:srgbClr val="000000"/>
                        </a:solidFill>
                        <a:effectLst/>
                        <a:latin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5117277"/>
                  </a:ext>
                </a:extLst>
              </a:tr>
            </a:tbl>
          </a:graphicData>
        </a:graphic>
      </p:graphicFrame>
      <p:sp>
        <p:nvSpPr>
          <p:cNvPr id="3" name="Oval 2">
            <a:extLst>
              <a:ext uri="{FF2B5EF4-FFF2-40B4-BE49-F238E27FC236}">
                <a16:creationId xmlns:a16="http://schemas.microsoft.com/office/drawing/2014/main" id="{B68061CE-D65F-25DF-46D0-89D7C45877A1}"/>
              </a:ext>
            </a:extLst>
          </p:cNvPr>
          <p:cNvSpPr/>
          <p:nvPr/>
        </p:nvSpPr>
        <p:spPr>
          <a:xfrm>
            <a:off x="9505451" y="2763555"/>
            <a:ext cx="2449126" cy="2152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6EF634-A4B7-5023-B9C9-8820850D2F6E}"/>
              </a:ext>
            </a:extLst>
          </p:cNvPr>
          <p:cNvSpPr txBox="1"/>
          <p:nvPr/>
        </p:nvSpPr>
        <p:spPr>
          <a:xfrm>
            <a:off x="9602179" y="3378215"/>
            <a:ext cx="225566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larger proportion of Black youths are classified as high risk </a:t>
            </a:r>
          </a:p>
        </p:txBody>
      </p:sp>
    </p:spTree>
    <p:extLst>
      <p:ext uri="{BB962C8B-B14F-4D97-AF65-F5344CB8AC3E}">
        <p14:creationId xmlns:p14="http://schemas.microsoft.com/office/powerpoint/2010/main" val="415270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BDA4-9566-7CB5-8654-B4114E60B6B9}"/>
              </a:ext>
            </a:extLst>
          </p:cNvPr>
          <p:cNvSpPr>
            <a:spLocks noGrp="1"/>
          </p:cNvSpPr>
          <p:nvPr>
            <p:ph type="title"/>
          </p:nvPr>
        </p:nvSpPr>
        <p:spPr>
          <a:xfrm>
            <a:off x="485628" y="651305"/>
            <a:ext cx="9278816" cy="1336958"/>
          </a:xfrm>
        </p:spPr>
        <p:txBody>
          <a:bodyPr/>
          <a:lstStyle/>
          <a:p>
            <a:r>
              <a:rPr lang="en-US" sz="3800" dirty="0"/>
              <a:t>Youth Level of Service/Case Management Inventory</a:t>
            </a:r>
          </a:p>
        </p:txBody>
      </p:sp>
      <p:sp>
        <p:nvSpPr>
          <p:cNvPr id="3" name="Content Placeholder 2">
            <a:extLst>
              <a:ext uri="{FF2B5EF4-FFF2-40B4-BE49-F238E27FC236}">
                <a16:creationId xmlns:a16="http://schemas.microsoft.com/office/drawing/2014/main" id="{6EC107F8-041F-E633-D85B-0502A138ABCF}"/>
              </a:ext>
            </a:extLst>
          </p:cNvPr>
          <p:cNvSpPr>
            <a:spLocks noGrp="1"/>
          </p:cNvSpPr>
          <p:nvPr>
            <p:ph idx="1"/>
          </p:nvPr>
        </p:nvSpPr>
        <p:spPr>
          <a:xfrm>
            <a:off x="485628" y="2222695"/>
            <a:ext cx="8239272" cy="2254055"/>
          </a:xfrm>
        </p:spPr>
        <p:txBody>
          <a:bodyPr/>
          <a:lstStyle/>
          <a:p>
            <a:r>
              <a:rPr lang="en-US" sz="2400" dirty="0"/>
              <a:t>Study of item level differential functioning in Indigenous and non-Indigenous youth in Canada – YLS/CMI</a:t>
            </a:r>
          </a:p>
          <a:p>
            <a:pPr lvl="1"/>
            <a:r>
              <a:rPr lang="en-US" sz="2000" dirty="0"/>
              <a:t>Scores predicted recidivism in non-Indigenous youth but not in Indigenous youth (Huang et al., 2021)</a:t>
            </a:r>
          </a:p>
          <a:p>
            <a:pPr lvl="1"/>
            <a:r>
              <a:rPr lang="en-US" sz="2000" dirty="0"/>
              <a:t>Indigenous youth were more likely to have substance use items endorsed</a:t>
            </a:r>
          </a:p>
        </p:txBody>
      </p:sp>
      <p:sp>
        <p:nvSpPr>
          <p:cNvPr id="4" name="TextBox 3">
            <a:extLst>
              <a:ext uri="{FF2B5EF4-FFF2-40B4-BE49-F238E27FC236}">
                <a16:creationId xmlns:a16="http://schemas.microsoft.com/office/drawing/2014/main" id="{26A414FF-B70B-7247-46AA-69B7FF1A4979}"/>
              </a:ext>
            </a:extLst>
          </p:cNvPr>
          <p:cNvSpPr txBox="1"/>
          <p:nvPr/>
        </p:nvSpPr>
        <p:spPr>
          <a:xfrm>
            <a:off x="2362200" y="4729367"/>
            <a:ext cx="6496050" cy="1477328"/>
          </a:xfrm>
          <a:prstGeom prst="rect">
            <a:avLst/>
          </a:prstGeom>
          <a:noFill/>
        </p:spPr>
        <p:txBody>
          <a:bodyPr wrap="square" rtlCol="0">
            <a:spAutoFit/>
          </a:bodyPr>
          <a:lstStyle/>
          <a:p>
            <a:pPr algn="ctr"/>
            <a:r>
              <a:rPr lang="en-US" sz="2400" dirty="0">
                <a:solidFill>
                  <a:schemeClr val="accent6"/>
                </a:solidFill>
                <a:latin typeface="+mj-lt"/>
              </a:rPr>
              <a:t>Justice history predicted recidivism for White youth but not Black youth (Miller et al., 2021) </a:t>
            </a:r>
          </a:p>
          <a:p>
            <a:pPr algn="ctr"/>
            <a:endParaRPr lang="en-US" dirty="0"/>
          </a:p>
        </p:txBody>
      </p:sp>
    </p:spTree>
    <p:extLst>
      <p:ext uri="{BB962C8B-B14F-4D97-AF65-F5344CB8AC3E}">
        <p14:creationId xmlns:p14="http://schemas.microsoft.com/office/powerpoint/2010/main" val="2021203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0795-5B4A-8726-4CBE-210426536E9C}"/>
              </a:ext>
            </a:extLst>
          </p:cNvPr>
          <p:cNvSpPr>
            <a:spLocks noGrp="1"/>
          </p:cNvSpPr>
          <p:nvPr>
            <p:ph type="title"/>
          </p:nvPr>
        </p:nvSpPr>
        <p:spPr/>
        <p:txBody>
          <a:bodyPr/>
          <a:lstStyle/>
          <a:p>
            <a:r>
              <a:rPr lang="en-US" dirty="0"/>
              <a:t>State of the research</a:t>
            </a:r>
          </a:p>
        </p:txBody>
      </p:sp>
      <p:sp>
        <p:nvSpPr>
          <p:cNvPr id="3" name="Footer Placeholder 2">
            <a:extLst>
              <a:ext uri="{FF2B5EF4-FFF2-40B4-BE49-F238E27FC236}">
                <a16:creationId xmlns:a16="http://schemas.microsoft.com/office/drawing/2014/main" id="{BE36DA86-DA1A-2902-EA47-53D6CE640C90}"/>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BD12F309-AC07-9424-A444-7D02D6906E6D}"/>
              </a:ext>
            </a:extLst>
          </p:cNvPr>
          <p:cNvSpPr>
            <a:spLocks noGrp="1"/>
          </p:cNvSpPr>
          <p:nvPr>
            <p:ph type="sldNum" sz="quarter" idx="12"/>
          </p:nvPr>
        </p:nvSpPr>
        <p:spPr/>
        <p:txBody>
          <a:bodyPr/>
          <a:lstStyle/>
          <a:p>
            <a:fld id="{48F63A3B-78C7-47BE-AE5E-E10140E04643}" type="slidenum">
              <a:rPr lang="en-US" smtClean="0"/>
              <a:pPr/>
              <a:t>48</a:t>
            </a:fld>
            <a:endParaRPr lang="en-US" dirty="0"/>
          </a:p>
        </p:txBody>
      </p:sp>
      <p:sp>
        <p:nvSpPr>
          <p:cNvPr id="5" name="Text Placeholder 4">
            <a:extLst>
              <a:ext uri="{FF2B5EF4-FFF2-40B4-BE49-F238E27FC236}">
                <a16:creationId xmlns:a16="http://schemas.microsoft.com/office/drawing/2014/main" id="{C5E0F641-52D9-6084-3CE7-03E2E36D9DAB}"/>
              </a:ext>
            </a:extLst>
          </p:cNvPr>
          <p:cNvSpPr>
            <a:spLocks noGrp="1"/>
          </p:cNvSpPr>
          <p:nvPr>
            <p:ph type="body" idx="1"/>
          </p:nvPr>
        </p:nvSpPr>
        <p:spPr/>
        <p:txBody>
          <a:bodyPr/>
          <a:lstStyle/>
          <a:p>
            <a:r>
              <a:rPr lang="en-US" dirty="0"/>
              <a:t>Predictive accuracy</a:t>
            </a:r>
          </a:p>
        </p:txBody>
      </p:sp>
      <p:sp>
        <p:nvSpPr>
          <p:cNvPr id="6" name="Picture Placeholder 5">
            <a:extLst>
              <a:ext uri="{FF2B5EF4-FFF2-40B4-BE49-F238E27FC236}">
                <a16:creationId xmlns:a16="http://schemas.microsoft.com/office/drawing/2014/main" id="{48AE5459-6570-541C-67D4-C90B0B804805}"/>
              </a:ext>
            </a:extLst>
          </p:cNvPr>
          <p:cNvSpPr>
            <a:spLocks noGrp="1"/>
          </p:cNvSpPr>
          <p:nvPr>
            <p:ph type="pic" sz="quarter" idx="23"/>
          </p:nvPr>
        </p:nvSpPr>
        <p:spPr/>
      </p:sp>
      <p:sp>
        <p:nvSpPr>
          <p:cNvPr id="7" name="Text Placeholder 6">
            <a:extLst>
              <a:ext uri="{FF2B5EF4-FFF2-40B4-BE49-F238E27FC236}">
                <a16:creationId xmlns:a16="http://schemas.microsoft.com/office/drawing/2014/main" id="{97B8840A-E19F-1360-B8BC-103AC0C1D3B0}"/>
              </a:ext>
            </a:extLst>
          </p:cNvPr>
          <p:cNvSpPr>
            <a:spLocks noGrp="1"/>
          </p:cNvSpPr>
          <p:nvPr>
            <p:ph type="body" sz="quarter" idx="18"/>
          </p:nvPr>
        </p:nvSpPr>
        <p:spPr/>
        <p:txBody>
          <a:bodyPr/>
          <a:lstStyle/>
          <a:p>
            <a:pPr marL="285750" indent="-285750" algn="l">
              <a:buFont typeface="Arial" panose="020B0604020202020204" pitchFamily="34" charset="0"/>
              <a:buChar char="•"/>
            </a:pPr>
            <a:r>
              <a:rPr lang="en-US" dirty="0"/>
              <a:t>Some evidence for accuracy across racial groups</a:t>
            </a:r>
          </a:p>
          <a:p>
            <a:pPr marL="285750" indent="-285750" algn="l">
              <a:buFont typeface="Arial" panose="020B0604020202020204" pitchFamily="34" charset="0"/>
              <a:buChar char="•"/>
            </a:pPr>
            <a:r>
              <a:rPr lang="en-US" dirty="0"/>
              <a:t>Fairly problematic</a:t>
            </a:r>
          </a:p>
        </p:txBody>
      </p:sp>
      <p:sp>
        <p:nvSpPr>
          <p:cNvPr id="8" name="Text Placeholder 7">
            <a:extLst>
              <a:ext uri="{FF2B5EF4-FFF2-40B4-BE49-F238E27FC236}">
                <a16:creationId xmlns:a16="http://schemas.microsoft.com/office/drawing/2014/main" id="{5D71F8F5-A9C3-B3E8-4B4D-C41D1FC3392D}"/>
              </a:ext>
            </a:extLst>
          </p:cNvPr>
          <p:cNvSpPr>
            <a:spLocks noGrp="1"/>
          </p:cNvSpPr>
          <p:nvPr>
            <p:ph type="body" sz="quarter" idx="3"/>
          </p:nvPr>
        </p:nvSpPr>
        <p:spPr/>
        <p:txBody>
          <a:bodyPr/>
          <a:lstStyle/>
          <a:p>
            <a:r>
              <a:rPr lang="en-US" dirty="0"/>
              <a:t>Disparity in categories</a:t>
            </a:r>
          </a:p>
        </p:txBody>
      </p:sp>
      <p:sp>
        <p:nvSpPr>
          <p:cNvPr id="9" name="Picture Placeholder 8">
            <a:extLst>
              <a:ext uri="{FF2B5EF4-FFF2-40B4-BE49-F238E27FC236}">
                <a16:creationId xmlns:a16="http://schemas.microsoft.com/office/drawing/2014/main" id="{71191174-5CAB-2CAD-66A0-88E2DFDE8616}"/>
              </a:ext>
            </a:extLst>
          </p:cNvPr>
          <p:cNvSpPr>
            <a:spLocks noGrp="1"/>
          </p:cNvSpPr>
          <p:nvPr>
            <p:ph type="pic" sz="quarter" idx="27"/>
          </p:nvPr>
        </p:nvSpPr>
        <p:spPr/>
      </p:sp>
      <p:sp>
        <p:nvSpPr>
          <p:cNvPr id="10" name="Text Placeholder 9">
            <a:extLst>
              <a:ext uri="{FF2B5EF4-FFF2-40B4-BE49-F238E27FC236}">
                <a16:creationId xmlns:a16="http://schemas.microsoft.com/office/drawing/2014/main" id="{485B097C-DB67-A314-985D-EF200763F8FB}"/>
              </a:ext>
            </a:extLst>
          </p:cNvPr>
          <p:cNvSpPr>
            <a:spLocks noGrp="1"/>
          </p:cNvSpPr>
          <p:nvPr>
            <p:ph type="body" sz="quarter" idx="19"/>
          </p:nvPr>
        </p:nvSpPr>
        <p:spPr/>
        <p:txBody>
          <a:bodyPr/>
          <a:lstStyle/>
          <a:p>
            <a:pPr marL="285750" indent="-285750" algn="l">
              <a:buFont typeface="Arial" panose="020B0604020202020204" pitchFamily="34" charset="0"/>
              <a:buChar char="•"/>
            </a:pPr>
            <a:r>
              <a:rPr lang="en-US" dirty="0"/>
              <a:t>Black males are more frequently categorized as high risk</a:t>
            </a:r>
          </a:p>
        </p:txBody>
      </p:sp>
      <p:sp>
        <p:nvSpPr>
          <p:cNvPr id="11" name="Text Placeholder 10">
            <a:extLst>
              <a:ext uri="{FF2B5EF4-FFF2-40B4-BE49-F238E27FC236}">
                <a16:creationId xmlns:a16="http://schemas.microsoft.com/office/drawing/2014/main" id="{524E6969-6715-7B13-FCB4-917C982D51EA}"/>
              </a:ext>
            </a:extLst>
          </p:cNvPr>
          <p:cNvSpPr>
            <a:spLocks noGrp="1"/>
          </p:cNvSpPr>
          <p:nvPr>
            <p:ph type="body" sz="quarter" idx="13"/>
          </p:nvPr>
        </p:nvSpPr>
        <p:spPr/>
        <p:txBody>
          <a:bodyPr/>
          <a:lstStyle/>
          <a:p>
            <a:r>
              <a:rPr lang="en-US" dirty="0"/>
              <a:t>Disparity in subscales</a:t>
            </a:r>
          </a:p>
        </p:txBody>
      </p:sp>
      <p:sp>
        <p:nvSpPr>
          <p:cNvPr id="12" name="Picture Placeholder 11">
            <a:extLst>
              <a:ext uri="{FF2B5EF4-FFF2-40B4-BE49-F238E27FC236}">
                <a16:creationId xmlns:a16="http://schemas.microsoft.com/office/drawing/2014/main" id="{67929F16-0FF8-198E-E866-E8927F78886A}"/>
              </a:ext>
            </a:extLst>
          </p:cNvPr>
          <p:cNvSpPr>
            <a:spLocks noGrp="1"/>
          </p:cNvSpPr>
          <p:nvPr>
            <p:ph type="pic" sz="quarter" idx="26"/>
          </p:nvPr>
        </p:nvSpPr>
        <p:spPr/>
      </p:sp>
      <p:sp>
        <p:nvSpPr>
          <p:cNvPr id="13" name="Text Placeholder 12">
            <a:extLst>
              <a:ext uri="{FF2B5EF4-FFF2-40B4-BE49-F238E27FC236}">
                <a16:creationId xmlns:a16="http://schemas.microsoft.com/office/drawing/2014/main" id="{D5CF02F6-670E-A8A3-FD21-CA7B2B7C5814}"/>
              </a:ext>
            </a:extLst>
          </p:cNvPr>
          <p:cNvSpPr>
            <a:spLocks noGrp="1"/>
          </p:cNvSpPr>
          <p:nvPr>
            <p:ph type="body" sz="quarter" idx="20"/>
          </p:nvPr>
        </p:nvSpPr>
        <p:spPr/>
        <p:txBody>
          <a:bodyPr/>
          <a:lstStyle/>
          <a:p>
            <a:pPr marL="285750" indent="-285750" algn="l">
              <a:buFont typeface="Arial" panose="020B0604020202020204" pitchFamily="34" charset="0"/>
              <a:buChar char="•"/>
            </a:pPr>
            <a:r>
              <a:rPr lang="en-US" dirty="0"/>
              <a:t>Subscales may not be consistent across race</a:t>
            </a:r>
          </a:p>
        </p:txBody>
      </p:sp>
      <p:sp>
        <p:nvSpPr>
          <p:cNvPr id="14" name="Text Placeholder 13">
            <a:extLst>
              <a:ext uri="{FF2B5EF4-FFF2-40B4-BE49-F238E27FC236}">
                <a16:creationId xmlns:a16="http://schemas.microsoft.com/office/drawing/2014/main" id="{0E07115B-1980-70C8-D446-FF205F28F947}"/>
              </a:ext>
            </a:extLst>
          </p:cNvPr>
          <p:cNvSpPr>
            <a:spLocks noGrp="1"/>
          </p:cNvSpPr>
          <p:nvPr>
            <p:ph type="body" sz="quarter" idx="15"/>
          </p:nvPr>
        </p:nvSpPr>
        <p:spPr/>
        <p:txBody>
          <a:bodyPr/>
          <a:lstStyle/>
          <a:p>
            <a:r>
              <a:rPr lang="en-US" dirty="0"/>
              <a:t>Disparity in items</a:t>
            </a:r>
          </a:p>
        </p:txBody>
      </p:sp>
      <p:sp>
        <p:nvSpPr>
          <p:cNvPr id="15" name="Picture Placeholder 14">
            <a:extLst>
              <a:ext uri="{FF2B5EF4-FFF2-40B4-BE49-F238E27FC236}">
                <a16:creationId xmlns:a16="http://schemas.microsoft.com/office/drawing/2014/main" id="{A87B3ECC-72C0-7BDB-3D29-E93936C67C99}"/>
              </a:ext>
            </a:extLst>
          </p:cNvPr>
          <p:cNvSpPr>
            <a:spLocks noGrp="1"/>
          </p:cNvSpPr>
          <p:nvPr>
            <p:ph type="pic" sz="quarter" idx="25"/>
          </p:nvPr>
        </p:nvSpPr>
        <p:spPr/>
      </p:sp>
      <p:sp>
        <p:nvSpPr>
          <p:cNvPr id="16" name="Text Placeholder 15">
            <a:extLst>
              <a:ext uri="{FF2B5EF4-FFF2-40B4-BE49-F238E27FC236}">
                <a16:creationId xmlns:a16="http://schemas.microsoft.com/office/drawing/2014/main" id="{4FC3EC66-C2E2-0298-82E9-7C1010A2BEBC}"/>
              </a:ext>
            </a:extLst>
          </p:cNvPr>
          <p:cNvSpPr>
            <a:spLocks noGrp="1"/>
          </p:cNvSpPr>
          <p:nvPr>
            <p:ph type="body" sz="quarter" idx="21"/>
          </p:nvPr>
        </p:nvSpPr>
        <p:spPr/>
        <p:txBody>
          <a:bodyPr/>
          <a:lstStyle/>
          <a:p>
            <a:pPr marL="285750" indent="-285750" algn="l">
              <a:buFont typeface="Arial" panose="020B0604020202020204" pitchFamily="34" charset="0"/>
              <a:buChar char="•"/>
            </a:pPr>
            <a:r>
              <a:rPr lang="en-US" dirty="0"/>
              <a:t>Items are not endorsed at the same rate and may not indicate risk in the same way</a:t>
            </a:r>
          </a:p>
        </p:txBody>
      </p:sp>
      <p:sp>
        <p:nvSpPr>
          <p:cNvPr id="17" name="Text Placeholder 16">
            <a:extLst>
              <a:ext uri="{FF2B5EF4-FFF2-40B4-BE49-F238E27FC236}">
                <a16:creationId xmlns:a16="http://schemas.microsoft.com/office/drawing/2014/main" id="{40748E5C-FD17-9D50-CE51-9E83EFBB4E49}"/>
              </a:ext>
            </a:extLst>
          </p:cNvPr>
          <p:cNvSpPr>
            <a:spLocks noGrp="1"/>
          </p:cNvSpPr>
          <p:nvPr>
            <p:ph type="body" sz="quarter" idx="17"/>
          </p:nvPr>
        </p:nvSpPr>
        <p:spPr/>
        <p:txBody>
          <a:bodyPr/>
          <a:lstStyle/>
          <a:p>
            <a:r>
              <a:rPr lang="en-US" dirty="0"/>
              <a:t>Criminal history</a:t>
            </a:r>
          </a:p>
        </p:txBody>
      </p:sp>
      <p:sp>
        <p:nvSpPr>
          <p:cNvPr id="18" name="Picture Placeholder 17">
            <a:extLst>
              <a:ext uri="{FF2B5EF4-FFF2-40B4-BE49-F238E27FC236}">
                <a16:creationId xmlns:a16="http://schemas.microsoft.com/office/drawing/2014/main" id="{A4FD3AEC-7E97-864F-C06A-BD396ADE919C}"/>
              </a:ext>
            </a:extLst>
          </p:cNvPr>
          <p:cNvSpPr>
            <a:spLocks noGrp="1"/>
          </p:cNvSpPr>
          <p:nvPr>
            <p:ph type="pic" sz="quarter" idx="24"/>
          </p:nvPr>
        </p:nvSpPr>
        <p:spPr/>
      </p:sp>
      <p:sp>
        <p:nvSpPr>
          <p:cNvPr id="19" name="Text Placeholder 18">
            <a:extLst>
              <a:ext uri="{FF2B5EF4-FFF2-40B4-BE49-F238E27FC236}">
                <a16:creationId xmlns:a16="http://schemas.microsoft.com/office/drawing/2014/main" id="{C19FE3CA-8B9C-C65F-4DD2-74E203F41815}"/>
              </a:ext>
            </a:extLst>
          </p:cNvPr>
          <p:cNvSpPr>
            <a:spLocks noGrp="1"/>
          </p:cNvSpPr>
          <p:nvPr>
            <p:ph type="body" sz="quarter" idx="22"/>
          </p:nvPr>
        </p:nvSpPr>
        <p:spPr/>
        <p:txBody>
          <a:bodyPr/>
          <a:lstStyle/>
          <a:p>
            <a:pPr marL="285750" indent="-285750" algn="l">
              <a:buFont typeface="Arial" panose="020B0604020202020204" pitchFamily="34" charset="0"/>
              <a:buChar char="•"/>
            </a:pPr>
            <a:r>
              <a:rPr lang="en-US" dirty="0"/>
              <a:t>Criminal history does not predict recidivism risk across racial groups </a:t>
            </a:r>
          </a:p>
        </p:txBody>
      </p:sp>
    </p:spTree>
    <p:extLst>
      <p:ext uri="{BB962C8B-B14F-4D97-AF65-F5344CB8AC3E}">
        <p14:creationId xmlns:p14="http://schemas.microsoft.com/office/powerpoint/2010/main" val="1753697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5042-4B48-B6AA-AA55-BF704AA51C89}"/>
              </a:ext>
            </a:extLst>
          </p:cNvPr>
          <p:cNvSpPr>
            <a:spLocks noGrp="1"/>
          </p:cNvSpPr>
          <p:nvPr>
            <p:ph type="title"/>
          </p:nvPr>
        </p:nvSpPr>
        <p:spPr>
          <a:xfrm>
            <a:off x="3659604" y="580524"/>
            <a:ext cx="8401050" cy="1485900"/>
          </a:xfrm>
        </p:spPr>
        <p:txBody>
          <a:bodyPr/>
          <a:lstStyle/>
          <a:p>
            <a:r>
              <a:rPr lang="en-US" sz="4000" dirty="0"/>
              <a:t>Where does research on </a:t>
            </a:r>
            <a:r>
              <a:rPr lang="en-US" sz="4000" dirty="0" err="1"/>
              <a:t>rnr</a:t>
            </a:r>
            <a:r>
              <a:rPr lang="en-US" sz="4000" dirty="0"/>
              <a:t> tools go from here?</a:t>
            </a:r>
          </a:p>
        </p:txBody>
      </p:sp>
      <p:sp>
        <p:nvSpPr>
          <p:cNvPr id="3" name="Content Placeholder 2">
            <a:extLst>
              <a:ext uri="{FF2B5EF4-FFF2-40B4-BE49-F238E27FC236}">
                <a16:creationId xmlns:a16="http://schemas.microsoft.com/office/drawing/2014/main" id="{D4ED1520-80A2-0592-EA49-DB442A916FB1}"/>
              </a:ext>
            </a:extLst>
          </p:cNvPr>
          <p:cNvSpPr>
            <a:spLocks noGrp="1"/>
          </p:cNvSpPr>
          <p:nvPr>
            <p:ph idx="1"/>
          </p:nvPr>
        </p:nvSpPr>
        <p:spPr>
          <a:xfrm>
            <a:off x="3744327" y="2161674"/>
            <a:ext cx="8231604" cy="4610100"/>
          </a:xfrm>
        </p:spPr>
        <p:txBody>
          <a:bodyPr/>
          <a:lstStyle/>
          <a:p>
            <a:pPr>
              <a:spcAft>
                <a:spcPts val="1000"/>
              </a:spcAft>
            </a:pPr>
            <a:r>
              <a:rPr lang="en-US" sz="2400" dirty="0"/>
              <a:t>Examine how removing static factors such as criminal history will change the instrument</a:t>
            </a:r>
          </a:p>
          <a:p>
            <a:r>
              <a:rPr lang="en-US" sz="2400" dirty="0"/>
              <a:t>Examine whether factor structures hold across race</a:t>
            </a:r>
          </a:p>
          <a:p>
            <a:pPr marL="971550" lvl="1" indent="-285750">
              <a:spcAft>
                <a:spcPts val="1000"/>
              </a:spcAft>
            </a:pPr>
            <a:r>
              <a:rPr lang="en-US" sz="2400" dirty="0"/>
              <a:t>If not, examine whether and how a tool should be conceptualized and scored differently by race</a:t>
            </a:r>
          </a:p>
          <a:p>
            <a:r>
              <a:rPr lang="en-US" sz="2400" dirty="0"/>
              <a:t>Examine item level differences across race</a:t>
            </a:r>
          </a:p>
          <a:p>
            <a:pPr marL="971550" lvl="1" indent="-285750"/>
            <a:r>
              <a:rPr lang="en-US" sz="2400" dirty="0"/>
              <a:t>Are there items that are endorsed more for BIPOC involved in the justice system?</a:t>
            </a:r>
          </a:p>
          <a:p>
            <a:pPr marL="1428750" lvl="2" indent="-285750"/>
            <a:r>
              <a:rPr lang="en-US" sz="2400" dirty="0"/>
              <a:t>Do these items measure risk or are they simply inflating the score in BIPOC?</a:t>
            </a:r>
          </a:p>
        </p:txBody>
      </p:sp>
      <p:sp>
        <p:nvSpPr>
          <p:cNvPr id="5" name="Slide Number Placeholder 4">
            <a:extLst>
              <a:ext uri="{FF2B5EF4-FFF2-40B4-BE49-F238E27FC236}">
                <a16:creationId xmlns:a16="http://schemas.microsoft.com/office/drawing/2014/main" id="{B476D280-3F11-8E83-FEB6-38986A7898C6}"/>
              </a:ext>
            </a:extLst>
          </p:cNvPr>
          <p:cNvSpPr>
            <a:spLocks noGrp="1"/>
          </p:cNvSpPr>
          <p:nvPr>
            <p:ph type="sldNum" sz="quarter" idx="12"/>
          </p:nvPr>
        </p:nvSpPr>
        <p:spPr>
          <a:xfrm>
            <a:off x="11073102" y="6324600"/>
            <a:ext cx="987552" cy="274320"/>
          </a:xfrm>
        </p:spPr>
        <p:txBody>
          <a:bodyPr/>
          <a:lstStyle/>
          <a:p>
            <a:fld id="{48F63A3B-78C7-47BE-AE5E-E10140E04643}" type="slidenum">
              <a:rPr lang="en-US" smtClean="0"/>
              <a:t>49</a:t>
            </a:fld>
            <a:endParaRPr lang="en-US" dirty="0"/>
          </a:p>
        </p:txBody>
      </p:sp>
    </p:spTree>
    <p:extLst>
      <p:ext uri="{BB962C8B-B14F-4D97-AF65-F5344CB8AC3E}">
        <p14:creationId xmlns:p14="http://schemas.microsoft.com/office/powerpoint/2010/main" val="374976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555246"/>
            <a:ext cx="6400800" cy="768096"/>
          </a:xfrm>
        </p:spPr>
        <p:txBody>
          <a:bodyPr/>
          <a:lstStyle/>
          <a:p>
            <a:r>
              <a:rPr lang="en-US" dirty="0">
                <a:latin typeface="Arial Black"/>
              </a:rPr>
              <a:t>Defining Risk</a:t>
            </a:r>
            <a:endParaRPr lang="en-US" dirty="0"/>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895600" y="4615065"/>
            <a:ext cx="6400800" cy="512064"/>
          </a:xfrm>
        </p:spPr>
        <p:txBody>
          <a:bodyPr vert="horz" lIns="0" tIns="0" rIns="0" bIns="0" rtlCol="0" anchor="t">
            <a:noAutofit/>
          </a:bodyPr>
          <a:lstStyle/>
          <a:p>
            <a:r>
              <a:rPr lang="en-US" dirty="0">
                <a:latin typeface="Sabon Next LT"/>
                <a:cs typeface="Sabon Next LT"/>
              </a:rPr>
              <a:t>In Criminal Legal Settings</a:t>
            </a:r>
            <a:endParaRPr lang="en-US" dirty="0"/>
          </a:p>
        </p:txBody>
      </p:sp>
    </p:spTree>
    <p:extLst>
      <p:ext uri="{BB962C8B-B14F-4D97-AF65-F5344CB8AC3E}">
        <p14:creationId xmlns:p14="http://schemas.microsoft.com/office/powerpoint/2010/main" val="2952923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36C1-8E17-BA72-42E7-98E703C2249F}"/>
              </a:ext>
            </a:extLst>
          </p:cNvPr>
          <p:cNvSpPr>
            <a:spLocks noGrp="1"/>
          </p:cNvSpPr>
          <p:nvPr>
            <p:ph type="title"/>
          </p:nvPr>
        </p:nvSpPr>
        <p:spPr>
          <a:xfrm>
            <a:off x="758952" y="942784"/>
            <a:ext cx="10671048" cy="768096"/>
          </a:xfrm>
        </p:spPr>
        <p:txBody>
          <a:bodyPr/>
          <a:lstStyle/>
          <a:p>
            <a:r>
              <a:rPr lang="en-US" dirty="0"/>
              <a:t>Three considerations</a:t>
            </a:r>
          </a:p>
        </p:txBody>
      </p:sp>
      <p:sp>
        <p:nvSpPr>
          <p:cNvPr id="4" name="Slide Number Placeholder 3">
            <a:extLst>
              <a:ext uri="{FF2B5EF4-FFF2-40B4-BE49-F238E27FC236}">
                <a16:creationId xmlns:a16="http://schemas.microsoft.com/office/drawing/2014/main" id="{49F85FC6-79AD-1BD4-F081-5DF88A67DA93}"/>
              </a:ext>
            </a:extLst>
          </p:cNvPr>
          <p:cNvSpPr>
            <a:spLocks noGrp="1"/>
          </p:cNvSpPr>
          <p:nvPr>
            <p:ph type="sldNum" sz="quarter" idx="12"/>
          </p:nvPr>
        </p:nvSpPr>
        <p:spPr/>
        <p:txBody>
          <a:bodyPr/>
          <a:lstStyle/>
          <a:p>
            <a:fld id="{48F63A3B-78C7-47BE-AE5E-E10140E04643}" type="slidenum">
              <a:rPr lang="en-US" smtClean="0"/>
              <a:pPr/>
              <a:t>50</a:t>
            </a:fld>
            <a:endParaRPr lang="en-US" dirty="0"/>
          </a:p>
        </p:txBody>
      </p:sp>
      <p:sp>
        <p:nvSpPr>
          <p:cNvPr id="5" name="Text Placeholder 4">
            <a:extLst>
              <a:ext uri="{FF2B5EF4-FFF2-40B4-BE49-F238E27FC236}">
                <a16:creationId xmlns:a16="http://schemas.microsoft.com/office/drawing/2014/main" id="{5D97C117-6FDF-5D0B-18A5-E082BAA01F9D}"/>
              </a:ext>
            </a:extLst>
          </p:cNvPr>
          <p:cNvSpPr>
            <a:spLocks noGrp="1"/>
          </p:cNvSpPr>
          <p:nvPr>
            <p:ph type="body" idx="1"/>
          </p:nvPr>
        </p:nvSpPr>
        <p:spPr>
          <a:xfrm>
            <a:off x="713232" y="2743200"/>
            <a:ext cx="3328416" cy="3657600"/>
          </a:xfrm>
        </p:spPr>
        <p:txBody>
          <a:bodyPr/>
          <a:lstStyle/>
          <a:p>
            <a:r>
              <a:rPr lang="en-US" sz="2400" dirty="0"/>
              <a:t>The tool</a:t>
            </a:r>
          </a:p>
        </p:txBody>
      </p:sp>
      <p:pic>
        <p:nvPicPr>
          <p:cNvPr id="15" name="Picture Placeholder 14" descr="Clipboard Checked with solid fill">
            <a:extLst>
              <a:ext uri="{FF2B5EF4-FFF2-40B4-BE49-F238E27FC236}">
                <a16:creationId xmlns:a16="http://schemas.microsoft.com/office/drawing/2014/main" id="{E211E9C2-EC95-CDFC-5639-62AC6AD8A3EB}"/>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a:stretch>
            <a:fillRect/>
          </a:stretch>
        </p:blipFill>
        <p:spPr>
          <a:xfrm>
            <a:off x="1911096" y="2258568"/>
            <a:ext cx="932688" cy="932688"/>
          </a:xfrm>
        </p:spPr>
      </p:pic>
      <p:sp>
        <p:nvSpPr>
          <p:cNvPr id="7" name="Text Placeholder 6">
            <a:extLst>
              <a:ext uri="{FF2B5EF4-FFF2-40B4-BE49-F238E27FC236}">
                <a16:creationId xmlns:a16="http://schemas.microsoft.com/office/drawing/2014/main" id="{703580E6-80FF-CCE9-2719-9F005B848AF6}"/>
              </a:ext>
            </a:extLst>
          </p:cNvPr>
          <p:cNvSpPr>
            <a:spLocks noGrp="1"/>
          </p:cNvSpPr>
          <p:nvPr>
            <p:ph type="body" sz="quarter" idx="18"/>
          </p:nvPr>
        </p:nvSpPr>
        <p:spPr>
          <a:xfrm>
            <a:off x="992124" y="4381881"/>
            <a:ext cx="2770632" cy="1642110"/>
          </a:xfrm>
        </p:spPr>
        <p:txBody>
          <a:bodyPr/>
          <a:lstStyle/>
          <a:p>
            <a:pPr marL="0" indent="0" algn="ctr">
              <a:buNone/>
            </a:pPr>
            <a:r>
              <a:rPr lang="en-US" sz="2400" dirty="0"/>
              <a:t>Is the tool itself perpetuating bias?</a:t>
            </a:r>
          </a:p>
        </p:txBody>
      </p:sp>
      <p:sp>
        <p:nvSpPr>
          <p:cNvPr id="8" name="Text Placeholder 7">
            <a:extLst>
              <a:ext uri="{FF2B5EF4-FFF2-40B4-BE49-F238E27FC236}">
                <a16:creationId xmlns:a16="http://schemas.microsoft.com/office/drawing/2014/main" id="{C0E4CB67-2909-645E-2776-F043183D9A48}"/>
              </a:ext>
            </a:extLst>
          </p:cNvPr>
          <p:cNvSpPr>
            <a:spLocks noGrp="1"/>
          </p:cNvSpPr>
          <p:nvPr>
            <p:ph type="body" sz="quarter" idx="15"/>
          </p:nvPr>
        </p:nvSpPr>
        <p:spPr>
          <a:xfrm>
            <a:off x="4443984" y="2743200"/>
            <a:ext cx="3328416" cy="3657600"/>
          </a:xfrm>
        </p:spPr>
        <p:txBody>
          <a:bodyPr/>
          <a:lstStyle/>
          <a:p>
            <a:r>
              <a:rPr lang="en-US" sz="2400" dirty="0"/>
              <a:t>Where is the tool used</a:t>
            </a:r>
          </a:p>
        </p:txBody>
      </p:sp>
      <p:pic>
        <p:nvPicPr>
          <p:cNvPr id="17" name="Picture Placeholder 16" descr="Fork In Road with solid fill">
            <a:extLst>
              <a:ext uri="{FF2B5EF4-FFF2-40B4-BE49-F238E27FC236}">
                <a16:creationId xmlns:a16="http://schemas.microsoft.com/office/drawing/2014/main" id="{1D7EC877-3F36-90A8-BE45-BB4A590C2332}"/>
              </a:ext>
            </a:extLst>
          </p:cNvPr>
          <p:cNvPicPr>
            <a:picLocks noGrp="1" noChangeAspect="1"/>
          </p:cNvPicPr>
          <p:nvPr>
            <p:ph type="pic" sz="quarter" idx="25"/>
          </p:nvPr>
        </p:nvPicPr>
        <p:blipFill>
          <a:blip r:embed="rId4">
            <a:extLst>
              <a:ext uri="{96DAC541-7B7A-43D3-8B79-37D633B846F1}">
                <asvg:svgBlip xmlns:asvg="http://schemas.microsoft.com/office/drawing/2016/SVG/main" r:embed="rId5"/>
              </a:ext>
            </a:extLst>
          </a:blip>
          <a:srcRect/>
          <a:stretch>
            <a:fillRect/>
          </a:stretch>
        </p:blipFill>
        <p:spPr/>
      </p:pic>
      <p:sp>
        <p:nvSpPr>
          <p:cNvPr id="10" name="Text Placeholder 9">
            <a:extLst>
              <a:ext uri="{FF2B5EF4-FFF2-40B4-BE49-F238E27FC236}">
                <a16:creationId xmlns:a16="http://schemas.microsoft.com/office/drawing/2014/main" id="{8226F435-0CA6-3026-EC10-7A61F50DB2CA}"/>
              </a:ext>
            </a:extLst>
          </p:cNvPr>
          <p:cNvSpPr>
            <a:spLocks noGrp="1"/>
          </p:cNvSpPr>
          <p:nvPr>
            <p:ph type="body" sz="quarter" idx="21"/>
          </p:nvPr>
        </p:nvSpPr>
        <p:spPr>
          <a:xfrm>
            <a:off x="4636389" y="4343400"/>
            <a:ext cx="2916174" cy="1832610"/>
          </a:xfrm>
        </p:spPr>
        <p:txBody>
          <a:bodyPr/>
          <a:lstStyle/>
          <a:p>
            <a:pPr marL="0" indent="0" algn="ctr">
              <a:buNone/>
            </a:pPr>
            <a:r>
              <a:rPr lang="en-US" sz="2400" dirty="0"/>
              <a:t>The point in the CL system the tool is used can influence the collateral consequences of bias.</a:t>
            </a:r>
          </a:p>
        </p:txBody>
      </p:sp>
      <p:sp>
        <p:nvSpPr>
          <p:cNvPr id="11" name="Text Placeholder 10">
            <a:extLst>
              <a:ext uri="{FF2B5EF4-FFF2-40B4-BE49-F238E27FC236}">
                <a16:creationId xmlns:a16="http://schemas.microsoft.com/office/drawing/2014/main" id="{79B7AB71-C08E-3EAA-046E-EE918ABD0301}"/>
              </a:ext>
            </a:extLst>
          </p:cNvPr>
          <p:cNvSpPr>
            <a:spLocks noGrp="1"/>
          </p:cNvSpPr>
          <p:nvPr>
            <p:ph type="body" sz="quarter" idx="17"/>
          </p:nvPr>
        </p:nvSpPr>
        <p:spPr>
          <a:xfrm>
            <a:off x="8092440" y="2743200"/>
            <a:ext cx="3328416" cy="3657600"/>
          </a:xfrm>
        </p:spPr>
        <p:txBody>
          <a:bodyPr/>
          <a:lstStyle/>
          <a:p>
            <a:r>
              <a:rPr lang="en-US" sz="2400" dirty="0"/>
              <a:t>How is it being used</a:t>
            </a:r>
          </a:p>
        </p:txBody>
      </p:sp>
      <p:pic>
        <p:nvPicPr>
          <p:cNvPr id="19" name="Picture Placeholder 18" descr="Address Book with solid fill">
            <a:extLst>
              <a:ext uri="{FF2B5EF4-FFF2-40B4-BE49-F238E27FC236}">
                <a16:creationId xmlns:a16="http://schemas.microsoft.com/office/drawing/2014/main" id="{6677CC45-583E-AD48-CE38-F88060FE34AE}"/>
              </a:ext>
            </a:extLst>
          </p:cNvPr>
          <p:cNvPicPr>
            <a:picLocks noGrp="1" noChangeAspect="1"/>
          </p:cNvPicPr>
          <p:nvPr>
            <p:ph type="pic" sz="quarter" idx="24"/>
          </p:nvPr>
        </p:nvPicPr>
        <p:blipFill>
          <a:blip r:embed="rId6">
            <a:extLst>
              <a:ext uri="{96DAC541-7B7A-43D3-8B79-37D633B846F1}">
                <asvg:svgBlip xmlns:asvg="http://schemas.microsoft.com/office/drawing/2016/SVG/main" r:embed="rId7"/>
              </a:ext>
            </a:extLst>
          </a:blip>
          <a:srcRect t="85" b="85"/>
          <a:stretch>
            <a:fillRect/>
          </a:stretch>
        </p:blipFill>
        <p:spPr/>
      </p:pic>
      <p:sp>
        <p:nvSpPr>
          <p:cNvPr id="13" name="Text Placeholder 12">
            <a:extLst>
              <a:ext uri="{FF2B5EF4-FFF2-40B4-BE49-F238E27FC236}">
                <a16:creationId xmlns:a16="http://schemas.microsoft.com/office/drawing/2014/main" id="{53FE4209-4FAC-09C2-8010-BF339F4DD011}"/>
              </a:ext>
            </a:extLst>
          </p:cNvPr>
          <p:cNvSpPr>
            <a:spLocks noGrp="1"/>
          </p:cNvSpPr>
          <p:nvPr>
            <p:ph type="body" sz="quarter" idx="22"/>
          </p:nvPr>
        </p:nvSpPr>
        <p:spPr>
          <a:xfrm>
            <a:off x="8371332" y="4343400"/>
            <a:ext cx="2770632" cy="1642110"/>
          </a:xfrm>
        </p:spPr>
        <p:txBody>
          <a:bodyPr/>
          <a:lstStyle/>
          <a:p>
            <a:pPr marL="0" indent="0" algn="ctr">
              <a:buNone/>
            </a:pPr>
            <a:r>
              <a:rPr lang="en-US" sz="2400" dirty="0"/>
              <a:t>Human use of the tool can compound biased outcomes for individuals.</a:t>
            </a:r>
          </a:p>
        </p:txBody>
      </p:sp>
    </p:spTree>
    <p:extLst>
      <p:ext uri="{BB962C8B-B14F-4D97-AF65-F5344CB8AC3E}">
        <p14:creationId xmlns:p14="http://schemas.microsoft.com/office/powerpoint/2010/main" val="4186919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042FA-A30A-38BE-B011-4EA16D12DC82}"/>
              </a:ext>
            </a:extLst>
          </p:cNvPr>
          <p:cNvSpPr>
            <a:spLocks noGrp="1"/>
          </p:cNvSpPr>
          <p:nvPr>
            <p:ph type="title"/>
          </p:nvPr>
        </p:nvSpPr>
        <p:spPr>
          <a:xfrm>
            <a:off x="191048" y="2282292"/>
            <a:ext cx="3655716" cy="1818027"/>
          </a:xfrm>
        </p:spPr>
        <p:txBody>
          <a:bodyPr anchor="b">
            <a:normAutofit fontScale="90000"/>
          </a:bodyPr>
          <a:lstStyle/>
          <a:p>
            <a:pPr algn="r">
              <a:lnSpc>
                <a:spcPct val="90000"/>
              </a:lnSpc>
            </a:pPr>
            <a:r>
              <a:rPr lang="en-US" sz="4000" dirty="0">
                <a:solidFill>
                  <a:srgbClr val="FFFFFF"/>
                </a:solidFill>
              </a:rPr>
              <a:t>2) Where is the tool being used?</a:t>
            </a:r>
          </a:p>
        </p:txBody>
      </p:sp>
      <p:sp>
        <p:nvSpPr>
          <p:cNvPr id="5" name="Slide Number Placeholder 4">
            <a:extLst>
              <a:ext uri="{FF2B5EF4-FFF2-40B4-BE49-F238E27FC236}">
                <a16:creationId xmlns:a16="http://schemas.microsoft.com/office/drawing/2014/main" id="{192734D7-8EEE-58E5-02A8-817BA850FB7A}"/>
              </a:ext>
            </a:extLst>
          </p:cNvPr>
          <p:cNvSpPr>
            <a:spLocks noGrp="1"/>
          </p:cNvSpPr>
          <p:nvPr>
            <p:ph type="sldNum" sz="quarter" idx="12"/>
          </p:nvPr>
        </p:nvSpPr>
        <p:spPr>
          <a:xfrm>
            <a:off x="11704320" y="6455664"/>
            <a:ext cx="448056" cy="365125"/>
          </a:xfrm>
        </p:spPr>
        <p:txBody>
          <a:bodyPr>
            <a:normAutofit/>
          </a:bodyPr>
          <a:lstStyle/>
          <a:p>
            <a:pPr>
              <a:spcAft>
                <a:spcPts val="600"/>
              </a:spcAft>
            </a:pPr>
            <a:fld id="{48F63A3B-78C7-47BE-AE5E-E10140E04643}" type="slidenum">
              <a:rPr lang="en-US" sz="1100">
                <a:solidFill>
                  <a:schemeClr val="tx1">
                    <a:lumMod val="50000"/>
                    <a:lumOff val="50000"/>
                  </a:schemeClr>
                </a:solidFill>
              </a:rPr>
              <a:pPr>
                <a:spcAft>
                  <a:spcPts val="600"/>
                </a:spcAft>
              </a:pPr>
              <a:t>51</a:t>
            </a:fld>
            <a:endParaRPr lang="en-US" sz="110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B9D03F47-A7DA-1EC5-56E6-B559624DA173}"/>
              </a:ext>
            </a:extLst>
          </p:cNvPr>
          <p:cNvGraphicFramePr>
            <a:graphicFrameLocks noGrp="1"/>
          </p:cNvGraphicFramePr>
          <p:nvPr>
            <p:ph idx="1"/>
            <p:extLst>
              <p:ext uri="{D42A27DB-BD31-4B8C-83A1-F6EECF244321}">
                <p14:modId xmlns:p14="http://schemas.microsoft.com/office/powerpoint/2010/main" val="175840616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0368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A0D4791-0354-3ACE-5B21-837DCEFD1DED}"/>
              </a:ext>
            </a:extLst>
          </p:cNvPr>
          <p:cNvSpPr/>
          <p:nvPr/>
        </p:nvSpPr>
        <p:spPr>
          <a:xfrm>
            <a:off x="5866853" y="479767"/>
            <a:ext cx="2274839" cy="91209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E68768-BB1C-5E8F-B327-E6AC202493AC}"/>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3) How is the tool being used?</a:t>
            </a:r>
          </a:p>
        </p:txBody>
      </p:sp>
      <p:sp>
        <p:nvSpPr>
          <p:cNvPr id="27" name="Freeform: Shape 2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6DAAFB-0E34-2149-4F61-D5580A7C7311}"/>
              </a:ext>
            </a:extLst>
          </p:cNvPr>
          <p:cNvSpPr>
            <a:spLocks noGrp="1"/>
          </p:cNvSpPr>
          <p:nvPr>
            <p:ph idx="1"/>
          </p:nvPr>
        </p:nvSpPr>
        <p:spPr>
          <a:xfrm>
            <a:off x="6083134" y="736227"/>
            <a:ext cx="5881253" cy="6042857"/>
          </a:xfrm>
        </p:spPr>
        <p:txBody>
          <a:bodyPr vert="horz" lIns="91440" tIns="45720" rIns="91440" bIns="45720" rtlCol="0" anchor="t">
            <a:noAutofit/>
          </a:bodyPr>
          <a:lstStyle/>
          <a:p>
            <a:r>
              <a:rPr lang="en-US" sz="2400" b="1" dirty="0">
                <a:cs typeface="Sabon Next LT"/>
              </a:rPr>
              <a:t>PRETRIAL </a:t>
            </a:r>
          </a:p>
          <a:p>
            <a:endParaRPr lang="en-US" sz="2400" dirty="0">
              <a:cs typeface="Sabon Next LT"/>
            </a:endParaRPr>
          </a:p>
          <a:p>
            <a:r>
              <a:rPr lang="en-US" sz="2400" b="1" dirty="0">
                <a:cs typeface="Sabon Next LT"/>
              </a:rPr>
              <a:t>Using Well </a:t>
            </a:r>
            <a:r>
              <a:rPr lang="en-US" sz="2400" dirty="0">
                <a:cs typeface="Sabon Next LT"/>
              </a:rPr>
              <a:t>– reducing pretrial use of jail</a:t>
            </a:r>
          </a:p>
          <a:p>
            <a:pPr marL="971550" lvl="1" indent="-285750"/>
            <a:r>
              <a:rPr lang="en-US" sz="2400" u="sng" dirty="0">
                <a:cs typeface="Sabon Next LT"/>
              </a:rPr>
              <a:t>Decrease Disparities </a:t>
            </a:r>
            <a:r>
              <a:rPr lang="en-US" sz="2400" dirty="0">
                <a:cs typeface="Sabon Next LT"/>
              </a:rPr>
              <a:t>– limits bias in decision makers and results in greater release rates for BIPOC</a:t>
            </a:r>
          </a:p>
          <a:p>
            <a:endParaRPr lang="en-US" sz="2400" dirty="0">
              <a:cs typeface="Sabon Next LT"/>
            </a:endParaRPr>
          </a:p>
          <a:p>
            <a:r>
              <a:rPr lang="en-US" sz="2400" b="1" dirty="0">
                <a:cs typeface="Sabon Next LT"/>
              </a:rPr>
              <a:t>Using Poorly </a:t>
            </a:r>
            <a:r>
              <a:rPr lang="en-US" sz="2400" dirty="0">
                <a:cs typeface="Sabon Next LT"/>
              </a:rPr>
              <a:t>– net widening, increasing number of people on pretrial supervision</a:t>
            </a:r>
          </a:p>
          <a:p>
            <a:pPr marL="1028700" lvl="1" indent="-342900"/>
            <a:r>
              <a:rPr lang="en-US" sz="2400" u="sng" dirty="0">
                <a:cs typeface="Sabon Next LT"/>
              </a:rPr>
              <a:t>Increases Disparities </a:t>
            </a:r>
            <a:r>
              <a:rPr lang="en-US" sz="2400" dirty="0">
                <a:cs typeface="Sabon Next LT"/>
              </a:rPr>
              <a:t>– BIPOC are more likely to have overly-intensive mandates that are disruptive to lives and increase likelihood of pretrial failure. </a:t>
            </a:r>
          </a:p>
          <a:p>
            <a:endParaRPr lang="en-US" dirty="0">
              <a:cs typeface="Sabon Next LT"/>
            </a:endParaRPr>
          </a:p>
        </p:txBody>
      </p:sp>
      <p:sp>
        <p:nvSpPr>
          <p:cNvPr id="33" name="Freeform: Shape 3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4BCACC54-0055-ABDC-F566-BD498007F57F}"/>
              </a:ext>
            </a:extLst>
          </p:cNvPr>
          <p:cNvSpPr>
            <a:spLocks noGrp="1"/>
          </p:cNvSpPr>
          <p:nvPr>
            <p:ph type="sldNum" sz="quarter" idx="12"/>
          </p:nvPr>
        </p:nvSpPr>
        <p:spPr>
          <a:xfrm>
            <a:off x="10506330" y="6356350"/>
            <a:ext cx="847470" cy="365125"/>
          </a:xfrm>
        </p:spPr>
        <p:txBody>
          <a:bodyPr>
            <a:normAutofit/>
          </a:bodyPr>
          <a:lstStyle/>
          <a:p>
            <a:pPr>
              <a:spcAft>
                <a:spcPts val="600"/>
              </a:spcAft>
            </a:pPr>
            <a:fld id="{48F63A3B-78C7-47BE-AE5E-E10140E04643}" type="slidenum">
              <a:rPr lang="en-US" dirty="0"/>
              <a:pPr>
                <a:spcAft>
                  <a:spcPts val="600"/>
                </a:spcAft>
              </a:pPr>
              <a:t>52</a:t>
            </a:fld>
            <a:endParaRPr lang="en-US"/>
          </a:p>
        </p:txBody>
      </p:sp>
    </p:spTree>
    <p:extLst>
      <p:ext uri="{BB962C8B-B14F-4D97-AF65-F5344CB8AC3E}">
        <p14:creationId xmlns:p14="http://schemas.microsoft.com/office/powerpoint/2010/main" val="2529241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A0D4791-0354-3ACE-5B21-837DCEFD1DED}"/>
              </a:ext>
            </a:extLst>
          </p:cNvPr>
          <p:cNvSpPr/>
          <p:nvPr/>
        </p:nvSpPr>
        <p:spPr>
          <a:xfrm>
            <a:off x="5767812" y="384496"/>
            <a:ext cx="2362647" cy="912090"/>
          </a:xfrm>
          <a:prstGeom prst="roundRect">
            <a:avLst/>
          </a:prstGeom>
          <a:solidFill>
            <a:srgbClr val="D4D5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E68768-BB1C-5E8F-B327-E6AC202493AC}"/>
              </a:ext>
            </a:extLst>
          </p:cNvPr>
          <p:cNvSpPr>
            <a:spLocks noGrp="1"/>
          </p:cNvSpPr>
          <p:nvPr>
            <p:ph type="title"/>
          </p:nvPr>
        </p:nvSpPr>
        <p:spPr>
          <a:xfrm>
            <a:off x="956826" y="1112969"/>
            <a:ext cx="3937298" cy="4166010"/>
          </a:xfrm>
        </p:spPr>
        <p:txBody>
          <a:bodyPr>
            <a:normAutofit/>
          </a:bodyPr>
          <a:lstStyle/>
          <a:p>
            <a:r>
              <a:rPr lang="en-US">
                <a:solidFill>
                  <a:srgbClr val="FFFFFF"/>
                </a:solidFill>
              </a:rPr>
              <a:t>3) How is the tool being used?</a:t>
            </a:r>
          </a:p>
        </p:txBody>
      </p:sp>
      <p:sp>
        <p:nvSpPr>
          <p:cNvPr id="27" name="Freeform: Shape 2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6DAAFB-0E34-2149-4F61-D5580A7C7311}"/>
              </a:ext>
            </a:extLst>
          </p:cNvPr>
          <p:cNvSpPr>
            <a:spLocks noGrp="1"/>
          </p:cNvSpPr>
          <p:nvPr>
            <p:ph idx="1"/>
          </p:nvPr>
        </p:nvSpPr>
        <p:spPr>
          <a:xfrm>
            <a:off x="5919979" y="665457"/>
            <a:ext cx="6119854" cy="5911582"/>
          </a:xfrm>
        </p:spPr>
        <p:txBody>
          <a:bodyPr vert="horz" lIns="91440" tIns="45720" rIns="91440" bIns="45720" rtlCol="0" anchor="t">
            <a:noAutofit/>
          </a:bodyPr>
          <a:lstStyle/>
          <a:p>
            <a:r>
              <a:rPr lang="en-US" sz="2400" b="1" dirty="0">
                <a:cs typeface="Sabon Next LT"/>
              </a:rPr>
              <a:t>DIVERSION</a:t>
            </a:r>
            <a:endParaRPr lang="en-US" dirty="0"/>
          </a:p>
          <a:p>
            <a:endParaRPr lang="en-US" sz="2400" dirty="0">
              <a:cs typeface="Sabon Next LT"/>
            </a:endParaRPr>
          </a:p>
          <a:p>
            <a:r>
              <a:rPr lang="en-US" sz="2400" b="1" dirty="0">
                <a:ea typeface="+mn-lt"/>
                <a:cs typeface="+mn-lt"/>
              </a:rPr>
              <a:t>Using Well </a:t>
            </a:r>
            <a:r>
              <a:rPr lang="en-US" sz="2400" dirty="0">
                <a:ea typeface="+mn-lt"/>
                <a:cs typeface="+mn-lt"/>
              </a:rPr>
              <a:t>– Increasing positive outcomes for growth, recovery, employment, and wellness</a:t>
            </a:r>
          </a:p>
          <a:p>
            <a:pPr marL="1028700" lvl="1" indent="-342900"/>
            <a:r>
              <a:rPr lang="en-US" sz="2400" u="sng" dirty="0">
                <a:ea typeface="+mn-lt"/>
                <a:cs typeface="+mn-lt"/>
              </a:rPr>
              <a:t>Decrease Disparities</a:t>
            </a:r>
            <a:r>
              <a:rPr lang="en-US" sz="2400" b="1" dirty="0">
                <a:ea typeface="+mn-lt"/>
                <a:cs typeface="+mn-lt"/>
              </a:rPr>
              <a:t> </a:t>
            </a:r>
            <a:r>
              <a:rPr lang="en-US" sz="2400" dirty="0">
                <a:ea typeface="+mn-lt"/>
                <a:cs typeface="+mn-lt"/>
              </a:rPr>
              <a:t>– works to reduce recidivism factors by supporting needs and connection to services</a:t>
            </a:r>
          </a:p>
          <a:p>
            <a:endParaRPr lang="en-US" sz="2400" dirty="0">
              <a:ea typeface="+mn-lt"/>
              <a:cs typeface="+mn-lt"/>
            </a:endParaRPr>
          </a:p>
          <a:p>
            <a:pPr>
              <a:buFont typeface="Arial,Sans-Serif"/>
            </a:pPr>
            <a:r>
              <a:rPr lang="en-US" sz="2400" b="1" dirty="0">
                <a:ea typeface="+mn-lt"/>
                <a:cs typeface="+mn-lt"/>
              </a:rPr>
              <a:t>Using Poorly</a:t>
            </a:r>
            <a:r>
              <a:rPr lang="en-US" sz="2400" dirty="0">
                <a:ea typeface="+mn-lt"/>
                <a:cs typeface="+mn-lt"/>
              </a:rPr>
              <a:t> – Placed individuals in overly intensive programming that disrupts positive live outcomes</a:t>
            </a:r>
            <a:endParaRPr lang="en-US" dirty="0">
              <a:cs typeface="Sabon Next LT"/>
            </a:endParaRPr>
          </a:p>
          <a:p>
            <a:pPr marL="1028700" lvl="1" indent="-342900">
              <a:buFont typeface="Arial"/>
              <a:buChar char="•"/>
            </a:pPr>
            <a:r>
              <a:rPr lang="en-US" sz="2400" dirty="0">
                <a:cs typeface="Sabon Next LT"/>
              </a:rPr>
              <a:t>Increase Disparities – if in overly intensive treatment increases likelihood of failure and risk.</a:t>
            </a:r>
          </a:p>
          <a:p>
            <a:endParaRPr lang="en-US" dirty="0">
              <a:cs typeface="Sabon Next LT"/>
            </a:endParaRPr>
          </a:p>
        </p:txBody>
      </p:sp>
      <p:sp>
        <p:nvSpPr>
          <p:cNvPr id="33" name="Freeform: Shape 3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4BCACC54-0055-ABDC-F566-BD498007F57F}"/>
              </a:ext>
            </a:extLst>
          </p:cNvPr>
          <p:cNvSpPr>
            <a:spLocks noGrp="1"/>
          </p:cNvSpPr>
          <p:nvPr>
            <p:ph type="sldNum" sz="quarter" idx="12"/>
          </p:nvPr>
        </p:nvSpPr>
        <p:spPr>
          <a:xfrm>
            <a:off x="11037421" y="6344805"/>
            <a:ext cx="847470" cy="365125"/>
          </a:xfrm>
        </p:spPr>
        <p:txBody>
          <a:bodyPr>
            <a:normAutofit/>
          </a:bodyPr>
          <a:lstStyle/>
          <a:p>
            <a:pPr>
              <a:spcAft>
                <a:spcPts val="600"/>
              </a:spcAft>
            </a:pPr>
            <a:fld id="{48F63A3B-78C7-47BE-AE5E-E10140E04643}" type="slidenum">
              <a:rPr lang="en-US" dirty="0"/>
              <a:pPr>
                <a:spcAft>
                  <a:spcPts val="600"/>
                </a:spcAft>
              </a:pPr>
              <a:t>53</a:t>
            </a:fld>
            <a:endParaRPr lang="en-US"/>
          </a:p>
        </p:txBody>
      </p:sp>
    </p:spTree>
    <p:extLst>
      <p:ext uri="{BB962C8B-B14F-4D97-AF65-F5344CB8AC3E}">
        <p14:creationId xmlns:p14="http://schemas.microsoft.com/office/powerpoint/2010/main" val="327370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A0D4791-0354-3ACE-5B21-837DCEFD1DED}"/>
              </a:ext>
            </a:extLst>
          </p:cNvPr>
          <p:cNvSpPr/>
          <p:nvPr/>
        </p:nvSpPr>
        <p:spPr>
          <a:xfrm>
            <a:off x="5969001" y="369455"/>
            <a:ext cx="2298700" cy="9120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E68768-BB1C-5E8F-B327-E6AC202493AC}"/>
              </a:ext>
            </a:extLst>
          </p:cNvPr>
          <p:cNvSpPr>
            <a:spLocks noGrp="1"/>
          </p:cNvSpPr>
          <p:nvPr>
            <p:ph type="title"/>
          </p:nvPr>
        </p:nvSpPr>
        <p:spPr>
          <a:xfrm>
            <a:off x="956826" y="1112969"/>
            <a:ext cx="3937298" cy="4166010"/>
          </a:xfrm>
        </p:spPr>
        <p:txBody>
          <a:bodyPr>
            <a:normAutofit/>
          </a:bodyPr>
          <a:lstStyle/>
          <a:p>
            <a:r>
              <a:rPr lang="en-US">
                <a:solidFill>
                  <a:srgbClr val="FFFFFF"/>
                </a:solidFill>
              </a:rPr>
              <a:t>3) How is the tool being used?</a:t>
            </a:r>
          </a:p>
        </p:txBody>
      </p:sp>
      <p:sp>
        <p:nvSpPr>
          <p:cNvPr id="27" name="Freeform: Shape 2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6DAAFB-0E34-2149-4F61-D5580A7C7311}"/>
              </a:ext>
            </a:extLst>
          </p:cNvPr>
          <p:cNvSpPr>
            <a:spLocks noGrp="1"/>
          </p:cNvSpPr>
          <p:nvPr>
            <p:ph idx="1"/>
          </p:nvPr>
        </p:nvSpPr>
        <p:spPr>
          <a:xfrm>
            <a:off x="6072910" y="591009"/>
            <a:ext cx="6123707" cy="6262220"/>
          </a:xfrm>
        </p:spPr>
        <p:txBody>
          <a:bodyPr vert="horz" lIns="91440" tIns="45720" rIns="91440" bIns="45720" rtlCol="0" anchor="t">
            <a:noAutofit/>
          </a:bodyPr>
          <a:lstStyle/>
          <a:p>
            <a:r>
              <a:rPr lang="en-US" sz="2400" b="1" dirty="0">
                <a:cs typeface="Sabon Next LT"/>
              </a:rPr>
              <a:t>PROBATION</a:t>
            </a:r>
            <a:endParaRPr lang="en-US" dirty="0"/>
          </a:p>
          <a:p>
            <a:endParaRPr lang="en-US" sz="2400" dirty="0">
              <a:cs typeface="Sabon Next LT"/>
            </a:endParaRPr>
          </a:p>
          <a:p>
            <a:pPr marL="285750" indent="-285750">
              <a:buFont typeface="Arial,Sans-Serif"/>
              <a:buChar char="•"/>
            </a:pPr>
            <a:r>
              <a:rPr lang="en-US" sz="2400" b="1" dirty="0">
                <a:ea typeface="+mn-lt"/>
                <a:cs typeface="+mn-lt"/>
              </a:rPr>
              <a:t>Using Well </a:t>
            </a:r>
            <a:r>
              <a:rPr lang="en-US" sz="2400" dirty="0">
                <a:ea typeface="+mn-lt"/>
                <a:cs typeface="+mn-lt"/>
              </a:rPr>
              <a:t>– Appropriately tailoring supervision and supportive services</a:t>
            </a:r>
          </a:p>
          <a:p>
            <a:pPr marL="971550" lvl="1" indent="-285750">
              <a:buFont typeface="Arial,Sans-Serif"/>
              <a:buChar char="•"/>
            </a:pPr>
            <a:r>
              <a:rPr lang="en-US" sz="2400" u="sng" dirty="0">
                <a:ea typeface="+mn-lt"/>
                <a:cs typeface="+mn-lt"/>
              </a:rPr>
              <a:t>Improve Outcomes</a:t>
            </a:r>
            <a:r>
              <a:rPr lang="en-US" sz="2400" dirty="0">
                <a:ea typeface="+mn-lt"/>
                <a:cs typeface="+mn-lt"/>
              </a:rPr>
              <a:t> – increase community safety </a:t>
            </a:r>
            <a:r>
              <a:rPr lang="en-US" sz="2400" i="1" dirty="0">
                <a:ea typeface="+mn-lt"/>
                <a:cs typeface="+mn-lt"/>
              </a:rPr>
              <a:t>and</a:t>
            </a:r>
            <a:r>
              <a:rPr lang="en-US" sz="2400" dirty="0">
                <a:ea typeface="+mn-lt"/>
                <a:cs typeface="+mn-lt"/>
              </a:rPr>
              <a:t> connect individuals to meaningful supportive services for successful reentry. </a:t>
            </a:r>
          </a:p>
          <a:p>
            <a:pPr lvl="1" indent="0">
              <a:buNone/>
            </a:pPr>
            <a:endParaRPr lang="en-US" sz="2400" dirty="0">
              <a:ea typeface="+mn-lt"/>
              <a:cs typeface="+mn-lt"/>
            </a:endParaRPr>
          </a:p>
          <a:p>
            <a:pPr marL="285750" indent="-285750">
              <a:buFont typeface="Arial,Sans-Serif"/>
              <a:buChar char="•"/>
            </a:pPr>
            <a:r>
              <a:rPr lang="en-US" sz="2400" b="1" dirty="0">
                <a:ea typeface="+mn-lt"/>
                <a:cs typeface="+mn-lt"/>
              </a:rPr>
              <a:t>Using Poorly</a:t>
            </a:r>
            <a:r>
              <a:rPr lang="en-US" sz="2400" dirty="0">
                <a:ea typeface="+mn-lt"/>
                <a:cs typeface="+mn-lt"/>
              </a:rPr>
              <a:t> – Being assigned overly intensive supervision and mandates that are more likely to result in failure</a:t>
            </a:r>
            <a:endParaRPr lang="en-US" dirty="0"/>
          </a:p>
          <a:p>
            <a:pPr marL="971550" lvl="1" indent="-285750">
              <a:buFont typeface="Arial,Sans-Serif"/>
              <a:buChar char="•"/>
            </a:pPr>
            <a:r>
              <a:rPr lang="en-US" sz="2400" u="sng" dirty="0">
                <a:cs typeface="Sabon Next LT"/>
              </a:rPr>
              <a:t>Increase Disparities</a:t>
            </a:r>
            <a:r>
              <a:rPr lang="en-US" sz="2400" dirty="0">
                <a:cs typeface="Sabon Next LT"/>
              </a:rPr>
              <a:t> – can result in higher rates of revocations for BIPOC which increases risk.</a:t>
            </a:r>
          </a:p>
          <a:p>
            <a:endParaRPr lang="en-US" dirty="0">
              <a:cs typeface="Sabon Next LT"/>
            </a:endParaRPr>
          </a:p>
        </p:txBody>
      </p:sp>
      <p:sp>
        <p:nvSpPr>
          <p:cNvPr id="33" name="Freeform: Shape 3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4BCACC54-0055-ABDC-F566-BD498007F57F}"/>
              </a:ext>
            </a:extLst>
          </p:cNvPr>
          <p:cNvSpPr>
            <a:spLocks noGrp="1"/>
          </p:cNvSpPr>
          <p:nvPr>
            <p:ph type="sldNum" sz="quarter" idx="12"/>
          </p:nvPr>
        </p:nvSpPr>
        <p:spPr>
          <a:xfrm>
            <a:off x="11349148" y="6379441"/>
            <a:ext cx="847470" cy="365125"/>
          </a:xfrm>
        </p:spPr>
        <p:txBody>
          <a:bodyPr>
            <a:normAutofit/>
          </a:bodyPr>
          <a:lstStyle/>
          <a:p>
            <a:pPr>
              <a:spcAft>
                <a:spcPts val="600"/>
              </a:spcAft>
            </a:pPr>
            <a:fld id="{48F63A3B-78C7-47BE-AE5E-E10140E04643}" type="slidenum">
              <a:rPr lang="en-US" dirty="0"/>
              <a:pPr>
                <a:spcAft>
                  <a:spcPts val="600"/>
                </a:spcAft>
              </a:pPr>
              <a:t>54</a:t>
            </a:fld>
            <a:endParaRPr lang="en-US"/>
          </a:p>
        </p:txBody>
      </p:sp>
    </p:spTree>
    <p:extLst>
      <p:ext uri="{BB962C8B-B14F-4D97-AF65-F5344CB8AC3E}">
        <p14:creationId xmlns:p14="http://schemas.microsoft.com/office/powerpoint/2010/main" val="2672570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46" name="Freeform: Shape 45">
            <a:extLst>
              <a:ext uri="{FF2B5EF4-FFF2-40B4-BE49-F238E27FC236}">
                <a16:creationId xmlns:a16="http://schemas.microsoft.com/office/drawing/2014/main" id="{AFD1189F-9598-4281-8056-2845388D4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48" name="Freeform: Shape 47">
            <a:extLst>
              <a:ext uri="{FF2B5EF4-FFF2-40B4-BE49-F238E27FC236}">
                <a16:creationId xmlns:a16="http://schemas.microsoft.com/office/drawing/2014/main" id="{583E04E1-D74F-4ED6-972C-035F4FEC4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Freeform: Shape 49">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E51A97D9-C694-4307-818B-0C5BBF413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3658" y="727769"/>
            <a:ext cx="6964685"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F3F7AB-C476-577F-E7B0-367CE76B677F}"/>
              </a:ext>
            </a:extLst>
          </p:cNvPr>
          <p:cNvSpPr>
            <a:spLocks noGrp="1"/>
          </p:cNvSpPr>
          <p:nvPr>
            <p:ph type="ctrTitle"/>
          </p:nvPr>
        </p:nvSpPr>
        <p:spPr>
          <a:xfrm>
            <a:off x="2886765" y="1495956"/>
            <a:ext cx="6418471" cy="2692050"/>
          </a:xfrm>
        </p:spPr>
        <p:txBody>
          <a:bodyPr>
            <a:normAutofit/>
          </a:bodyPr>
          <a:lstStyle/>
          <a:p>
            <a:r>
              <a:rPr lang="en-US" sz="5400" dirty="0">
                <a:solidFill>
                  <a:schemeClr val="bg1"/>
                </a:solidFill>
              </a:rPr>
              <a:t>How to improve outcomes for BIPOC?</a:t>
            </a:r>
          </a:p>
        </p:txBody>
      </p:sp>
      <p:sp>
        <p:nvSpPr>
          <p:cNvPr id="3" name="Subtitle 2">
            <a:extLst>
              <a:ext uri="{FF2B5EF4-FFF2-40B4-BE49-F238E27FC236}">
                <a16:creationId xmlns:a16="http://schemas.microsoft.com/office/drawing/2014/main" id="{AD5FB523-50A4-E215-13B9-ADE4CB8F71DC}"/>
              </a:ext>
            </a:extLst>
          </p:cNvPr>
          <p:cNvSpPr>
            <a:spLocks noGrp="1"/>
          </p:cNvSpPr>
          <p:nvPr>
            <p:ph type="subTitle" idx="1"/>
          </p:nvPr>
        </p:nvSpPr>
        <p:spPr>
          <a:xfrm>
            <a:off x="2886765" y="4414123"/>
            <a:ext cx="6418471" cy="1017915"/>
          </a:xfrm>
        </p:spPr>
        <p:txBody>
          <a:bodyPr vert="horz" lIns="0" tIns="0" rIns="0" bIns="0" rtlCol="0" anchor="t">
            <a:normAutofit/>
          </a:bodyPr>
          <a:lstStyle/>
          <a:p>
            <a:r>
              <a:rPr lang="en-US" sz="2800" dirty="0">
                <a:solidFill>
                  <a:schemeClr val="bg1"/>
                </a:solidFill>
                <a:cs typeface="Sabon Next LT"/>
              </a:rPr>
              <a:t>Creating Positive Outcomes With Risk Assessment</a:t>
            </a:r>
          </a:p>
        </p:txBody>
      </p:sp>
      <p:sp>
        <p:nvSpPr>
          <p:cNvPr id="58" name="Freeform: Shape 57">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60"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62" name="Graphic 212">
            <a:extLst>
              <a:ext uri="{FF2B5EF4-FFF2-40B4-BE49-F238E27FC236}">
                <a16:creationId xmlns:a16="http://schemas.microsoft.com/office/drawing/2014/main" id="{5EC6B544-8C84-47A6-885D-A4F09EF5C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64" name="Freeform: Shape 63">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66" name="Oval 65">
            <a:extLst>
              <a:ext uri="{FF2B5EF4-FFF2-40B4-BE49-F238E27FC236}">
                <a16:creationId xmlns:a16="http://schemas.microsoft.com/office/drawing/2014/main" id="{32C95C5C-6FBD-47FF-9CA6-066193539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8" name="Oval 6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7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71" name="Freeform: Shape 7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06909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D5FF8-B790-95E8-E36F-83AC578E01D2}"/>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lnSpc>
                <a:spcPct val="90000"/>
              </a:lnSpc>
            </a:pPr>
            <a:r>
              <a:rPr lang="en-US" sz="5400" kern="1200" dirty="0">
                <a:solidFill>
                  <a:schemeClr val="tx1"/>
                </a:solidFill>
                <a:latin typeface="+mj-lt"/>
                <a:ea typeface="+mj-ea"/>
                <a:cs typeface="+mj-cs"/>
              </a:rPr>
              <a:t>Mitigating Racial Bias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9AB945F-D9CA-BB57-CD4D-7031E4395194}"/>
              </a:ext>
            </a:extLst>
          </p:cNvPr>
          <p:cNvGraphicFramePr>
            <a:graphicFrameLocks noGrp="1"/>
          </p:cNvGraphicFramePr>
          <p:nvPr>
            <p:ph idx="1"/>
            <p:extLst>
              <p:ext uri="{D42A27DB-BD31-4B8C-83A1-F6EECF244321}">
                <p14:modId xmlns:p14="http://schemas.microsoft.com/office/powerpoint/2010/main" val="83803792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487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28B-1F88-C9B9-F00F-EBAE1D026DAA}"/>
              </a:ext>
            </a:extLst>
          </p:cNvPr>
          <p:cNvSpPr>
            <a:spLocks noGrp="1"/>
          </p:cNvSpPr>
          <p:nvPr>
            <p:ph type="title"/>
          </p:nvPr>
        </p:nvSpPr>
        <p:spPr>
          <a:xfrm>
            <a:off x="903506" y="585769"/>
            <a:ext cx="5874138" cy="1610914"/>
          </a:xfrm>
        </p:spPr>
        <p:txBody>
          <a:bodyPr/>
          <a:lstStyle/>
          <a:p>
            <a:r>
              <a:rPr lang="en-US" dirty="0"/>
              <a:t>Mitigate Bias in the Tools</a:t>
            </a:r>
          </a:p>
        </p:txBody>
      </p:sp>
      <p:sp>
        <p:nvSpPr>
          <p:cNvPr id="3" name="Content Placeholder 2">
            <a:extLst>
              <a:ext uri="{FF2B5EF4-FFF2-40B4-BE49-F238E27FC236}">
                <a16:creationId xmlns:a16="http://schemas.microsoft.com/office/drawing/2014/main" id="{B4ECA1E6-EC0D-298A-3D6B-ED7CC5F3A048}"/>
              </a:ext>
            </a:extLst>
          </p:cNvPr>
          <p:cNvSpPr>
            <a:spLocks noGrp="1"/>
          </p:cNvSpPr>
          <p:nvPr>
            <p:ph idx="1"/>
          </p:nvPr>
        </p:nvSpPr>
        <p:spPr>
          <a:xfrm>
            <a:off x="903506" y="2196683"/>
            <a:ext cx="6519978" cy="4182780"/>
          </a:xfrm>
        </p:spPr>
        <p:txBody>
          <a:bodyPr vert="horz" lIns="91440" tIns="45720" rIns="91440" bIns="45720" rtlCol="0" anchor="t">
            <a:noAutofit/>
          </a:bodyPr>
          <a:lstStyle/>
          <a:p>
            <a:r>
              <a:rPr lang="en-US" dirty="0">
                <a:cs typeface="Sabon Next LT"/>
              </a:rPr>
              <a:t>1. Different scoring thresholds by race</a:t>
            </a:r>
          </a:p>
          <a:p>
            <a:r>
              <a:rPr lang="en-US" dirty="0">
                <a:cs typeface="Sabon Next LT"/>
              </a:rPr>
              <a:t>2. Make sure the tool is equally accurate for all racial groups</a:t>
            </a:r>
            <a:endParaRPr lang="en-US" dirty="0"/>
          </a:p>
          <a:p>
            <a:r>
              <a:rPr lang="en-US" dirty="0">
                <a:cs typeface="Sabon Next LT"/>
              </a:rPr>
              <a:t>3. Make sure you track false positives and over-classification for BIPOC</a:t>
            </a:r>
          </a:p>
          <a:p>
            <a:r>
              <a:rPr lang="en-US" dirty="0">
                <a:cs typeface="Sabon Next LT"/>
              </a:rPr>
              <a:t>4. Consider using other metrics such as treatment success</a:t>
            </a:r>
          </a:p>
        </p:txBody>
      </p:sp>
    </p:spTree>
    <p:extLst>
      <p:ext uri="{BB962C8B-B14F-4D97-AF65-F5344CB8AC3E}">
        <p14:creationId xmlns:p14="http://schemas.microsoft.com/office/powerpoint/2010/main" val="2068641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D555-2B54-353B-A18F-A796A2BACE4E}"/>
              </a:ext>
            </a:extLst>
          </p:cNvPr>
          <p:cNvSpPr>
            <a:spLocks noGrp="1"/>
          </p:cNvSpPr>
          <p:nvPr>
            <p:ph type="title"/>
          </p:nvPr>
        </p:nvSpPr>
        <p:spPr>
          <a:xfrm>
            <a:off x="668344" y="429455"/>
            <a:ext cx="5947664" cy="1599369"/>
          </a:xfrm>
        </p:spPr>
        <p:txBody>
          <a:bodyPr/>
          <a:lstStyle/>
          <a:p>
            <a:r>
              <a:rPr lang="en-US" dirty="0"/>
              <a:t>Mitigating Bias in the process</a:t>
            </a:r>
          </a:p>
        </p:txBody>
      </p:sp>
      <p:sp>
        <p:nvSpPr>
          <p:cNvPr id="3" name="Content Placeholder 2">
            <a:extLst>
              <a:ext uri="{FF2B5EF4-FFF2-40B4-BE49-F238E27FC236}">
                <a16:creationId xmlns:a16="http://schemas.microsoft.com/office/drawing/2014/main" id="{1E56C08C-F78D-BDE7-6BD6-0A6741F0165E}"/>
              </a:ext>
            </a:extLst>
          </p:cNvPr>
          <p:cNvSpPr>
            <a:spLocks noGrp="1"/>
          </p:cNvSpPr>
          <p:nvPr>
            <p:ph idx="1"/>
          </p:nvPr>
        </p:nvSpPr>
        <p:spPr>
          <a:xfrm>
            <a:off x="668344" y="2028824"/>
            <a:ext cx="6524936" cy="4601313"/>
          </a:xfrm>
        </p:spPr>
        <p:txBody>
          <a:bodyPr vert="horz" lIns="91440" tIns="45720" rIns="91440" bIns="45720" rtlCol="0" anchor="t">
            <a:noAutofit/>
          </a:bodyPr>
          <a:lstStyle/>
          <a:p>
            <a:pPr marL="457200" indent="-457200">
              <a:lnSpc>
                <a:spcPct val="100000"/>
              </a:lnSpc>
              <a:spcAft>
                <a:spcPts val="2400"/>
              </a:spcAft>
              <a:buAutoNum type="arabicPeriod"/>
            </a:pPr>
            <a:r>
              <a:rPr lang="en-US" dirty="0">
                <a:cs typeface="Sabon Next LT"/>
              </a:rPr>
              <a:t>Make sure the tools are being used in the ways they are intended!</a:t>
            </a:r>
          </a:p>
          <a:p>
            <a:pPr marL="457200" indent="-457200">
              <a:lnSpc>
                <a:spcPct val="100000"/>
              </a:lnSpc>
              <a:spcAft>
                <a:spcPts val="2400"/>
              </a:spcAft>
              <a:buAutoNum type="arabicPeriod"/>
            </a:pPr>
            <a:r>
              <a:rPr lang="en-US" dirty="0">
                <a:cs typeface="Sabon Next LT"/>
              </a:rPr>
              <a:t>Research the outcomes to identify if there are disparities for BIPOC in bail, pretrial release, program diversion, and probation revocation.</a:t>
            </a:r>
          </a:p>
          <a:p>
            <a:pPr marL="457200" indent="-457200">
              <a:lnSpc>
                <a:spcPct val="100000"/>
              </a:lnSpc>
              <a:spcAft>
                <a:spcPts val="2400"/>
              </a:spcAft>
              <a:buAutoNum type="arabicPeriod"/>
            </a:pPr>
            <a:r>
              <a:rPr lang="en-US" dirty="0">
                <a:cs typeface="Sabon Next LT"/>
              </a:rPr>
              <a:t>Make sure policy decisions around tools are consistent across races.</a:t>
            </a:r>
          </a:p>
          <a:p>
            <a:pPr marL="457200" indent="-457200">
              <a:lnSpc>
                <a:spcPct val="100000"/>
              </a:lnSpc>
              <a:spcAft>
                <a:spcPts val="2400"/>
              </a:spcAft>
              <a:buAutoNum type="arabicPeriod"/>
            </a:pPr>
            <a:r>
              <a:rPr lang="en-US" dirty="0">
                <a:cs typeface="Sabon Next LT"/>
              </a:rPr>
              <a:t>Reduce disparities at every intercept point.</a:t>
            </a:r>
          </a:p>
          <a:p>
            <a:pPr marL="457200" indent="-457200">
              <a:buAutoNum type="arabicPeriod"/>
            </a:pPr>
            <a:endParaRPr lang="en-US" dirty="0">
              <a:cs typeface="Sabon Next LT"/>
            </a:endParaRPr>
          </a:p>
        </p:txBody>
      </p:sp>
    </p:spTree>
    <p:extLst>
      <p:ext uri="{BB962C8B-B14F-4D97-AF65-F5344CB8AC3E}">
        <p14:creationId xmlns:p14="http://schemas.microsoft.com/office/powerpoint/2010/main" val="3216032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57BF-3AB4-0E64-86A1-4C9148A84F63}"/>
              </a:ext>
            </a:extLst>
          </p:cNvPr>
          <p:cNvSpPr>
            <a:spLocks noGrp="1"/>
          </p:cNvSpPr>
          <p:nvPr>
            <p:ph type="title"/>
          </p:nvPr>
        </p:nvSpPr>
        <p:spPr>
          <a:xfrm>
            <a:off x="991616" y="519065"/>
            <a:ext cx="5693664" cy="1492411"/>
          </a:xfrm>
        </p:spPr>
        <p:txBody>
          <a:bodyPr/>
          <a:lstStyle/>
          <a:p>
            <a:r>
              <a:rPr lang="en-US" dirty="0"/>
              <a:t>Mitigating Bias in the People</a:t>
            </a:r>
          </a:p>
        </p:txBody>
      </p:sp>
      <p:sp>
        <p:nvSpPr>
          <p:cNvPr id="3" name="Content Placeholder 2">
            <a:extLst>
              <a:ext uri="{FF2B5EF4-FFF2-40B4-BE49-F238E27FC236}">
                <a16:creationId xmlns:a16="http://schemas.microsoft.com/office/drawing/2014/main" id="{0F8C213B-8FC0-E3FC-7A11-867622706B9A}"/>
              </a:ext>
            </a:extLst>
          </p:cNvPr>
          <p:cNvSpPr>
            <a:spLocks noGrp="1"/>
          </p:cNvSpPr>
          <p:nvPr>
            <p:ph idx="1"/>
          </p:nvPr>
        </p:nvSpPr>
        <p:spPr>
          <a:xfrm>
            <a:off x="991616" y="2079524"/>
            <a:ext cx="6456319" cy="4300834"/>
          </a:xfrm>
        </p:spPr>
        <p:txBody>
          <a:bodyPr vert="horz" lIns="91440" tIns="45720" rIns="91440" bIns="45720" rtlCol="0" anchor="t">
            <a:noAutofit/>
          </a:bodyPr>
          <a:lstStyle/>
          <a:p>
            <a:r>
              <a:rPr lang="en-US" dirty="0">
                <a:ea typeface="+mn-lt"/>
                <a:cs typeface="+mn-lt"/>
              </a:rPr>
              <a:t>1. Be aware of your personal bias and its impacts.</a:t>
            </a:r>
          </a:p>
          <a:p>
            <a:r>
              <a:rPr lang="en-US" dirty="0">
                <a:ea typeface="+mn-lt"/>
                <a:cs typeface="+mn-lt"/>
              </a:rPr>
              <a:t>2. Track and review all overrides for disparities. </a:t>
            </a:r>
          </a:p>
          <a:p>
            <a:r>
              <a:rPr lang="en-US" dirty="0">
                <a:cs typeface="Sabon Next LT"/>
              </a:rPr>
              <a:t>3. Racial bias trainings for judges, prosecutors, public defenders, and correction officers.</a:t>
            </a:r>
          </a:p>
          <a:p>
            <a:r>
              <a:rPr lang="en-US" dirty="0">
                <a:cs typeface="Sabon Next LT"/>
              </a:rPr>
              <a:t>4. Collect and review disparity outcomes for each phase of your program.</a:t>
            </a:r>
          </a:p>
          <a:p>
            <a:r>
              <a:rPr lang="en-US" dirty="0">
                <a:cs typeface="Sabon Next LT"/>
              </a:rPr>
              <a:t>5. If disparities are present try to identify why and change court practices or procedures.</a:t>
            </a:r>
          </a:p>
        </p:txBody>
      </p:sp>
    </p:spTree>
    <p:extLst>
      <p:ext uri="{BB962C8B-B14F-4D97-AF65-F5344CB8AC3E}">
        <p14:creationId xmlns:p14="http://schemas.microsoft.com/office/powerpoint/2010/main" val="297410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60508" y="455308"/>
            <a:ext cx="8165592" cy="768096"/>
          </a:xfrm>
        </p:spPr>
        <p:txBody>
          <a:bodyPr/>
          <a:lstStyle/>
          <a:p>
            <a:r>
              <a:rPr lang="en-US" b="0" dirty="0">
                <a:ea typeface="+mj-lt"/>
                <a:cs typeface="+mj-lt"/>
              </a:rPr>
              <a:t>Risk = </a:t>
            </a:r>
            <a:br>
              <a:rPr lang="en-US" dirty="0"/>
            </a:br>
            <a:endParaRPr lang="en-US"/>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960929" y="1800002"/>
            <a:ext cx="7946065" cy="3684588"/>
          </a:xfrm>
        </p:spPr>
        <p:txBody>
          <a:bodyPr vert="horz" lIns="45720" tIns="45720" rIns="45720" bIns="45720" rtlCol="0" anchor="t">
            <a:noAutofit/>
          </a:bodyPr>
          <a:lstStyle/>
          <a:p>
            <a:pPr marL="347345" indent="-347345">
              <a:lnSpc>
                <a:spcPct val="150000"/>
              </a:lnSpc>
              <a:spcBef>
                <a:spcPts val="1000"/>
              </a:spcBef>
            </a:pPr>
            <a:r>
              <a:rPr lang="en-US" sz="2800" dirty="0">
                <a:ea typeface="+mn-lt"/>
                <a:cs typeface="+mn-lt"/>
              </a:rPr>
              <a:t>Probability of </a:t>
            </a:r>
            <a:r>
              <a:rPr lang="en-US" sz="2800" u="sng" dirty="0">
                <a:ea typeface="+mn-lt"/>
                <a:cs typeface="+mn-lt"/>
              </a:rPr>
              <a:t>re-arrest</a:t>
            </a:r>
            <a:r>
              <a:rPr lang="en-US" sz="2800" dirty="0">
                <a:ea typeface="+mn-lt"/>
                <a:cs typeface="+mn-lt"/>
              </a:rPr>
              <a:t> for </a:t>
            </a:r>
            <a:r>
              <a:rPr lang="en-US" sz="2800" u="sng" dirty="0">
                <a:ea typeface="+mn-lt"/>
                <a:cs typeface="+mn-lt"/>
              </a:rPr>
              <a:t>any</a:t>
            </a:r>
            <a:r>
              <a:rPr lang="en-US" sz="2800" dirty="0">
                <a:ea typeface="+mn-lt"/>
                <a:cs typeface="+mn-lt"/>
              </a:rPr>
              <a:t> charge</a:t>
            </a:r>
          </a:p>
          <a:p>
            <a:pPr marL="347345" indent="-347345">
              <a:lnSpc>
                <a:spcPct val="150000"/>
              </a:lnSpc>
              <a:spcBef>
                <a:spcPts val="1000"/>
              </a:spcBef>
            </a:pPr>
            <a:r>
              <a:rPr lang="en-US" sz="2800" dirty="0">
                <a:ea typeface="+mn-lt"/>
                <a:cs typeface="+mn-lt"/>
              </a:rPr>
              <a:t>        OR</a:t>
            </a:r>
          </a:p>
          <a:p>
            <a:pPr marL="347345" indent="-347345">
              <a:lnSpc>
                <a:spcPct val="150000"/>
              </a:lnSpc>
              <a:spcBef>
                <a:spcPts val="1000"/>
              </a:spcBef>
            </a:pPr>
            <a:r>
              <a:rPr lang="en-US" sz="2800" dirty="0">
                <a:ea typeface="+mn-lt"/>
                <a:cs typeface="+mn-lt"/>
              </a:rPr>
              <a:t>Probability of committing </a:t>
            </a:r>
            <a:r>
              <a:rPr lang="en-US" sz="2800" u="sng" dirty="0">
                <a:ea typeface="+mn-lt"/>
                <a:cs typeface="+mn-lt"/>
              </a:rPr>
              <a:t>violent</a:t>
            </a:r>
            <a:r>
              <a:rPr lang="en-US" sz="2800" dirty="0">
                <a:ea typeface="+mn-lt"/>
                <a:cs typeface="+mn-lt"/>
              </a:rPr>
              <a:t> re-offense</a:t>
            </a:r>
          </a:p>
          <a:p>
            <a:pPr marL="347345" indent="-347345">
              <a:lnSpc>
                <a:spcPct val="150000"/>
              </a:lnSpc>
              <a:spcBef>
                <a:spcPts val="1000"/>
              </a:spcBef>
            </a:pPr>
            <a:r>
              <a:rPr lang="en-US" sz="2800" dirty="0">
                <a:ea typeface="+mn-lt"/>
                <a:cs typeface="+mn-lt"/>
              </a:rPr>
              <a:t>Probability of failure to appear (FTA)                          &lt;- NOT flight!</a:t>
            </a:r>
          </a:p>
          <a:p>
            <a:pPr marL="347345" indent="-347345">
              <a:lnSpc>
                <a:spcPct val="150000"/>
              </a:lnSpc>
              <a:spcBef>
                <a:spcPts val="1000"/>
              </a:spcBef>
            </a:pPr>
            <a:r>
              <a:rPr lang="en-US" sz="2800" dirty="0">
                <a:ea typeface="+mn-lt"/>
                <a:cs typeface="+mn-lt"/>
              </a:rPr>
              <a:t>Probability of intimate partner harm or homicide</a:t>
            </a:r>
            <a:endParaRPr lang="en-US" sz="2800" dirty="0">
              <a:cs typeface="Sabon Next LT"/>
            </a:endParaRPr>
          </a:p>
          <a:p>
            <a:pPr marL="347345" indent="-347345"/>
            <a:endParaRPr lang="en-US" dirty="0">
              <a:cs typeface="Sabon Next LT"/>
            </a:endParaRPr>
          </a:p>
        </p:txBody>
      </p:sp>
    </p:spTree>
    <p:extLst>
      <p:ext uri="{BB962C8B-B14F-4D97-AF65-F5344CB8AC3E}">
        <p14:creationId xmlns:p14="http://schemas.microsoft.com/office/powerpoint/2010/main" val="4249342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755103" y="505870"/>
            <a:ext cx="6766560" cy="768096"/>
          </a:xfrm>
        </p:spPr>
        <p:txBody>
          <a:bodyPr/>
          <a:lstStyle/>
          <a:p>
            <a:r>
              <a:rPr lang="en-US" dirty="0"/>
              <a:t>SUMMARY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60</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963865" y="1305115"/>
            <a:ext cx="6663927" cy="4247769"/>
          </a:xfrm>
        </p:spPr>
        <p:txBody>
          <a:bodyPr vert="horz" lIns="91440" tIns="45720" rIns="91440" bIns="45720" rtlCol="0" anchor="t">
            <a:noAutofit/>
          </a:bodyPr>
          <a:lstStyle/>
          <a:p>
            <a:r>
              <a:rPr lang="en-US" sz="2400" dirty="0">
                <a:cs typeface="Sabon Next LT"/>
              </a:rPr>
              <a:t>1. All current risk tools have racial bias.</a:t>
            </a:r>
          </a:p>
          <a:p>
            <a:endParaRPr lang="en-US" sz="2400" dirty="0">
              <a:cs typeface="Sabon Next LT"/>
            </a:endParaRPr>
          </a:p>
          <a:p>
            <a:r>
              <a:rPr lang="en-US" sz="2400" dirty="0">
                <a:cs typeface="Sabon Next LT"/>
              </a:rPr>
              <a:t>2. Risk assessment tools have been found to have both positive and harmful outcomes for BIPOC.</a:t>
            </a:r>
          </a:p>
          <a:p>
            <a:endParaRPr lang="en-US" sz="2400" dirty="0">
              <a:cs typeface="Sabon Next LT"/>
            </a:endParaRPr>
          </a:p>
          <a:p>
            <a:r>
              <a:rPr lang="en-US" sz="2400" dirty="0">
                <a:cs typeface="Sabon Next LT"/>
              </a:rPr>
              <a:t>3. Careful construction and implementation of tools is essential to ensure that tools are resulting in positive and </a:t>
            </a:r>
            <a:r>
              <a:rPr lang="en-US" sz="2400" i="1" dirty="0">
                <a:cs typeface="Sabon Next LT"/>
              </a:rPr>
              <a:t>not negative</a:t>
            </a:r>
            <a:r>
              <a:rPr lang="en-US" sz="2400" dirty="0">
                <a:cs typeface="Sabon Next LT"/>
              </a:rPr>
              <a:t> results for BIPOC.</a:t>
            </a:r>
          </a:p>
          <a:p>
            <a:endParaRPr lang="en-US" dirty="0">
              <a:cs typeface="Sabon Next LT"/>
            </a:endParaRPr>
          </a:p>
          <a:p>
            <a:r>
              <a:rPr lang="en-US" sz="2400" dirty="0">
                <a:cs typeface="Sabon Next LT"/>
              </a:rPr>
              <a:t>4. Research into fixing racial disparity in RNR tools is in early stages.</a:t>
            </a:r>
          </a:p>
        </p:txBody>
      </p:sp>
    </p:spTree>
    <p:extLst>
      <p:ext uri="{BB962C8B-B14F-4D97-AF65-F5344CB8AC3E}">
        <p14:creationId xmlns:p14="http://schemas.microsoft.com/office/powerpoint/2010/main" val="94818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45336" y="1289675"/>
            <a:ext cx="4908573" cy="667512"/>
          </a:xfrm>
        </p:spPr>
        <p:txBody>
          <a:bodyPr/>
          <a:lstStyle/>
          <a:p>
            <a:r>
              <a:rPr lang="en-US" dirty="0"/>
              <a:t>Contact Info</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545336" y="2327509"/>
            <a:ext cx="4550664" cy="3362603"/>
          </a:xfrm>
        </p:spPr>
        <p:txBody>
          <a:bodyPr vert="horz" lIns="91440" tIns="0" rIns="91440" bIns="0" rtlCol="0" anchor="t">
            <a:noAutofit/>
          </a:bodyPr>
          <a:lstStyle/>
          <a:p>
            <a:r>
              <a:rPr lang="en-US" b="1" dirty="0"/>
              <a:t>Adelle Fontanet-Torres, Esq.</a:t>
            </a:r>
          </a:p>
          <a:p>
            <a:r>
              <a:rPr lang="en-US" dirty="0">
                <a:cs typeface="Sabon Next LT"/>
              </a:rPr>
              <a:t>Director, Tribal Justice Exchange</a:t>
            </a:r>
          </a:p>
          <a:p>
            <a:r>
              <a:rPr lang="en-US" dirty="0">
                <a:hlinkClick r:id="rId2"/>
              </a:rPr>
              <a:t>Afontanet@nycourts.gov</a:t>
            </a:r>
            <a:endParaRPr lang="en-US" dirty="0"/>
          </a:p>
          <a:p>
            <a:endParaRPr lang="en-US" dirty="0"/>
          </a:p>
          <a:p>
            <a:r>
              <a:rPr lang="en-US" b="1" dirty="0"/>
              <a:t>Fredrick Butcher, PhD.</a:t>
            </a:r>
          </a:p>
          <a:p>
            <a:r>
              <a:rPr lang="en-US" dirty="0"/>
              <a:t>Principal Research Associate</a:t>
            </a:r>
          </a:p>
          <a:p>
            <a:r>
              <a:rPr lang="en-US" dirty="0">
                <a:cs typeface="Sabon Next LT"/>
              </a:rPr>
              <a:t>fbutcher@nycourts.gov</a:t>
            </a:r>
          </a:p>
          <a:p>
            <a:endParaRPr lang="en-US" dirty="0"/>
          </a:p>
        </p:txBody>
      </p:sp>
    </p:spTree>
    <p:extLst>
      <p:ext uri="{BB962C8B-B14F-4D97-AF65-F5344CB8AC3E}">
        <p14:creationId xmlns:p14="http://schemas.microsoft.com/office/powerpoint/2010/main" val="100396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4965430" y="629266"/>
            <a:ext cx="6586491" cy="1676603"/>
          </a:xfrm>
        </p:spPr>
        <p:txBody>
          <a:bodyPr vert="horz" lIns="91440" tIns="45720" rIns="91440" bIns="45720" rtlCol="0" anchor="ctr">
            <a:normAutofit/>
          </a:bodyPr>
          <a:lstStyle/>
          <a:p>
            <a:pPr>
              <a:lnSpc>
                <a:spcPct val="90000"/>
              </a:lnSpc>
            </a:pPr>
            <a:r>
              <a:rPr lang="en-US" sz="3800" b="0">
                <a:solidFill>
                  <a:schemeClr val="tx1"/>
                </a:solidFill>
              </a:rPr>
              <a:t>Types of Risk Tools </a:t>
            </a:r>
            <a:br>
              <a:rPr lang="en-US" sz="3800">
                <a:solidFill>
                  <a:schemeClr val="tx1"/>
                </a:solidFill>
              </a:rPr>
            </a:br>
            <a:endParaRPr lang="en-US" sz="3800">
              <a:solidFill>
                <a:schemeClr val="tx1"/>
              </a:solidFill>
            </a:endParaRPr>
          </a:p>
        </p:txBody>
      </p:sp>
      <p:pic>
        <p:nvPicPr>
          <p:cNvPr id="50" name="Picture 49">
            <a:extLst>
              <a:ext uri="{FF2B5EF4-FFF2-40B4-BE49-F238E27FC236}">
                <a16:creationId xmlns:a16="http://schemas.microsoft.com/office/drawing/2014/main" id="{5FFE2EBA-B7FE-49B2-68F5-8B4135B5C4BD}"/>
              </a:ext>
            </a:extLst>
          </p:cNvPr>
          <p:cNvPicPr>
            <a:picLocks noChangeAspect="1"/>
          </p:cNvPicPr>
          <p:nvPr/>
        </p:nvPicPr>
        <p:blipFill rotWithShape="1">
          <a:blip r:embed="rId2"/>
          <a:srcRect l="20482" r="34465" b="-3"/>
          <a:stretch/>
        </p:blipFill>
        <p:spPr>
          <a:xfrm>
            <a:off x="20" y="10"/>
            <a:ext cx="4635571" cy="6857990"/>
          </a:xfrm>
          <a:prstGeom prst="rect">
            <a:avLst/>
          </a:prstGeom>
          <a:effectLst/>
        </p:spPr>
      </p:pic>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a:xfrm>
            <a:off x="10167042" y="6356350"/>
            <a:ext cx="1186758" cy="365125"/>
          </a:xfrm>
          <a:prstGeom prst="ellipse">
            <a:avLst/>
          </a:prstGeom>
        </p:spPr>
        <p:txBody>
          <a:bodyPr vert="horz" lIns="91440" tIns="45720" rIns="91440" bIns="45720" rtlCol="0" anchor="ctr">
            <a:normAutofit/>
          </a:bodyPr>
          <a:lstStyle/>
          <a:p>
            <a:pPr algn="r" defTabSz="914400">
              <a:lnSpc>
                <a:spcPct val="90000"/>
              </a:lnSpc>
              <a:spcAft>
                <a:spcPts val="600"/>
              </a:spcAft>
              <a:defRPr/>
            </a:pPr>
            <a:fld id="{48F63A3B-78C7-47BE-AE5E-E10140E04643}" type="slidenum">
              <a:rPr lang="en-US">
                <a:solidFill>
                  <a:prstClr val="black">
                    <a:tint val="75000"/>
                  </a:prstClr>
                </a:solidFill>
                <a:latin typeface="Calibri" panose="020F0502020204030204"/>
                <a:cs typeface="+mn-cs"/>
              </a:rPr>
              <a:pPr algn="r" defTabSz="914400">
                <a:lnSpc>
                  <a:spcPct val="90000"/>
                </a:lnSpc>
                <a:spcAft>
                  <a:spcPts val="600"/>
                </a:spcAft>
                <a:defRPr/>
              </a:pPr>
              <a:t>7</a:t>
            </a:fld>
            <a:endParaRPr lang="en-US">
              <a:solidFill>
                <a:prstClr val="black">
                  <a:tint val="75000"/>
                </a:prstClr>
              </a:solidFill>
              <a:latin typeface="Calibri" panose="020F0502020204030204"/>
              <a:cs typeface="+mn-cs"/>
            </a:endParaRPr>
          </a:p>
        </p:txBody>
      </p:sp>
      <p:graphicFrame>
        <p:nvGraphicFramePr>
          <p:cNvPr id="49" name="Content Placeholder 11">
            <a:extLst>
              <a:ext uri="{FF2B5EF4-FFF2-40B4-BE49-F238E27FC236}">
                <a16:creationId xmlns:a16="http://schemas.microsoft.com/office/drawing/2014/main" id="{A906F870-1906-BC3D-5AD2-81BF13F3D6F5}"/>
              </a:ext>
            </a:extLst>
          </p:cNvPr>
          <p:cNvGraphicFramePr>
            <a:graphicFrameLocks noGrp="1"/>
          </p:cNvGraphicFramePr>
          <p:nvPr>
            <p:ph sz="half" idx="2"/>
            <p:extLst>
              <p:ext uri="{D42A27DB-BD31-4B8C-83A1-F6EECF244321}">
                <p14:modId xmlns:p14="http://schemas.microsoft.com/office/powerpoint/2010/main" val="418355388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28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4410E-9613-DA51-0E70-83ABBD744178}"/>
              </a:ext>
            </a:extLst>
          </p:cNvPr>
          <p:cNvSpPr>
            <a:spLocks noGrp="1"/>
          </p:cNvSpPr>
          <p:nvPr>
            <p:ph type="title"/>
          </p:nvPr>
        </p:nvSpPr>
        <p:spPr>
          <a:xfrm>
            <a:off x="586478" y="1683756"/>
            <a:ext cx="3115265" cy="2396359"/>
          </a:xfrm>
        </p:spPr>
        <p:txBody>
          <a:bodyPr anchor="b">
            <a:normAutofit/>
          </a:bodyPr>
          <a:lstStyle/>
          <a:p>
            <a:pPr algn="r">
              <a:lnSpc>
                <a:spcPct val="90000"/>
              </a:lnSpc>
            </a:pPr>
            <a:r>
              <a:rPr lang="en-US" sz="4000">
                <a:solidFill>
                  <a:srgbClr val="FFFFFF"/>
                </a:solidFill>
              </a:rPr>
              <a:t>Pre-Trial Risk Tools</a:t>
            </a:r>
          </a:p>
        </p:txBody>
      </p:sp>
      <p:sp>
        <p:nvSpPr>
          <p:cNvPr id="4" name="Footer Placeholder 3">
            <a:extLst>
              <a:ext uri="{FF2B5EF4-FFF2-40B4-BE49-F238E27FC236}">
                <a16:creationId xmlns:a16="http://schemas.microsoft.com/office/drawing/2014/main" id="{3AC7269C-1B5A-F3D3-05F9-285F00478F0F}"/>
              </a:ext>
            </a:extLst>
          </p:cNvPr>
          <p:cNvSpPr>
            <a:spLocks noGrp="1"/>
          </p:cNvSpPr>
          <p:nvPr>
            <p:ph type="ftr" sz="quarter" idx="11"/>
          </p:nvPr>
        </p:nvSpPr>
        <p:spPr>
          <a:xfrm rot="5400000">
            <a:off x="-1828800" y="1984248"/>
            <a:ext cx="4114800" cy="365125"/>
          </a:xfrm>
        </p:spPr>
        <p:txBody>
          <a:bodyPr>
            <a:normAutofit/>
          </a:bodyPr>
          <a:lstStyle/>
          <a:p>
            <a:pPr>
              <a:spcAft>
                <a:spcPts val="600"/>
              </a:spcAft>
            </a:pPr>
            <a:r>
              <a:rPr lang="en-US" sz="1100">
                <a:solidFill>
                  <a:srgbClr val="FFFFFF"/>
                </a:solidFill>
              </a:rPr>
              <a:t>Presentation title</a:t>
            </a:r>
          </a:p>
        </p:txBody>
      </p:sp>
      <p:sp>
        <p:nvSpPr>
          <p:cNvPr id="5" name="Slide Number Placeholder 4">
            <a:extLst>
              <a:ext uri="{FF2B5EF4-FFF2-40B4-BE49-F238E27FC236}">
                <a16:creationId xmlns:a16="http://schemas.microsoft.com/office/drawing/2014/main" id="{C9EFDD42-57E2-08F6-DDA4-E288EA94A63C}"/>
              </a:ext>
            </a:extLst>
          </p:cNvPr>
          <p:cNvSpPr>
            <a:spLocks noGrp="1"/>
          </p:cNvSpPr>
          <p:nvPr>
            <p:ph type="sldNum" sz="quarter" idx="12"/>
          </p:nvPr>
        </p:nvSpPr>
        <p:spPr>
          <a:xfrm>
            <a:off x="11704320" y="6455664"/>
            <a:ext cx="448056" cy="365125"/>
          </a:xfrm>
        </p:spPr>
        <p:txBody>
          <a:bodyPr>
            <a:normAutofit/>
          </a:bodyPr>
          <a:lstStyle/>
          <a:p>
            <a:pPr>
              <a:spcAft>
                <a:spcPts val="600"/>
              </a:spcAft>
            </a:pPr>
            <a:fld id="{48F63A3B-78C7-47BE-AE5E-E10140E04643}" type="slidenum">
              <a:rPr lang="en-US" sz="1100">
                <a:solidFill>
                  <a:schemeClr val="tx1">
                    <a:lumMod val="50000"/>
                    <a:lumOff val="50000"/>
                  </a:schemeClr>
                </a:solidFill>
              </a:rPr>
              <a:pPr>
                <a:spcAft>
                  <a:spcPts val="600"/>
                </a:spcAft>
              </a:pPr>
              <a:t>8</a:t>
            </a:fld>
            <a:endParaRPr lang="en-US" sz="110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3859FAAB-F53C-B765-773C-491E24E5C35C}"/>
              </a:ext>
            </a:extLst>
          </p:cNvPr>
          <p:cNvGraphicFramePr>
            <a:graphicFrameLocks noGrp="1"/>
          </p:cNvGraphicFramePr>
          <p:nvPr>
            <p:ph idx="1"/>
            <p:extLst>
              <p:ext uri="{D42A27DB-BD31-4B8C-83A1-F6EECF244321}">
                <p14:modId xmlns:p14="http://schemas.microsoft.com/office/powerpoint/2010/main" val="290976765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51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p:txBody>
          <a:bodyPr/>
          <a:lstStyle/>
          <a:p>
            <a:r>
              <a:rPr lang="en-US" dirty="0"/>
              <a:t>Lethality Assessment</a:t>
            </a:r>
          </a:p>
        </p:txBody>
      </p:sp>
      <p:sp>
        <p:nvSpPr>
          <p:cNvPr id="373" name="Footer Placeholder 372">
            <a:extLst>
              <a:ext uri="{FF2B5EF4-FFF2-40B4-BE49-F238E27FC236}">
                <a16:creationId xmlns:a16="http://schemas.microsoft.com/office/drawing/2014/main" id="{EC015AD8-FC03-181D-1A34-AD00F66C42C2}"/>
              </a:ext>
            </a:extLst>
          </p:cNvPr>
          <p:cNvSpPr>
            <a:spLocks noGrp="1"/>
          </p:cNvSpPr>
          <p:nvPr>
            <p:ph type="ftr" sz="quarter" idx="11"/>
          </p:nvPr>
        </p:nvSpPr>
        <p:spPr/>
        <p:txBody>
          <a:bodyPr/>
          <a:lstStyle/>
          <a:p>
            <a:r>
              <a:rPr lang="en-US" dirty="0">
                <a:latin typeface="Arial"/>
                <a:cs typeface="Arial"/>
              </a:rPr>
              <a:t>Race and Risk</a:t>
            </a:r>
            <a:endParaRPr lang="en-US" dirty="0"/>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p:txBody>
          <a:bodyPr/>
          <a:lstStyle/>
          <a:p>
            <a:r>
              <a:rPr lang="en-US" dirty="0">
                <a:latin typeface="Arial"/>
                <a:cs typeface="Arial"/>
              </a:rPr>
              <a:t>Partner Violence</a:t>
            </a:r>
            <a:endParaRPr lang="en-US" dirty="0"/>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3"/>
          <a:srcRect/>
          <a:stretch/>
        </p:blipFill>
        <p:spPr/>
      </p:pic>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a:lstStyle/>
          <a:p>
            <a:r>
              <a:rPr lang="en-US" dirty="0">
                <a:ea typeface="+mn-lt"/>
                <a:cs typeface="+mn-lt"/>
              </a:rPr>
              <a:t>Prevent intimate partner related homicides or injury</a:t>
            </a:r>
            <a:endParaRPr lang="en-US" dirty="0"/>
          </a:p>
        </p:txBody>
      </p:sp>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p:txBody>
          <a:bodyPr/>
          <a:lstStyle/>
          <a:p>
            <a:r>
              <a:rPr lang="en-US" dirty="0">
                <a:latin typeface="Arial"/>
                <a:cs typeface="Arial"/>
              </a:rPr>
              <a:t>Victim Focus</a:t>
            </a:r>
            <a:endParaRPr lang="en-US" dirty="0"/>
          </a:p>
          <a:p>
            <a:endParaRPr lang="en-US" dirty="0"/>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4"/>
          <a:srcRect t="113" b="113"/>
          <a:stretch/>
        </p:blipFill>
        <p:spPr/>
      </p:pic>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p:txBody>
          <a:bodyPr/>
          <a:lstStyle/>
          <a:p>
            <a:r>
              <a:rPr lang="en-US" dirty="0">
                <a:ea typeface="+mn-lt"/>
                <a:cs typeface="+mn-lt"/>
              </a:rPr>
              <a:t>Tool is administered to identified victims</a:t>
            </a:r>
            <a:endParaRPr lang="en-US" dirty="0"/>
          </a:p>
        </p:txBody>
      </p:sp>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p:txBody>
          <a:bodyPr/>
          <a:lstStyle/>
          <a:p>
            <a:r>
              <a:rPr lang="en-US" dirty="0">
                <a:latin typeface="Arial"/>
                <a:cs typeface="Arial"/>
              </a:rPr>
              <a:t>Danger</a:t>
            </a:r>
            <a:endParaRPr lang="en-US" dirty="0"/>
          </a:p>
          <a:p>
            <a:endParaRPr lang="en-US" dirty="0"/>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5"/>
          <a:srcRect t="431" b="431"/>
          <a:stretch/>
        </p:blipFill>
        <p:spPr/>
      </p:pic>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a:lstStyle/>
          <a:p>
            <a:r>
              <a:rPr lang="en-US" dirty="0">
                <a:ea typeface="+mn-lt"/>
                <a:cs typeface="+mn-lt"/>
              </a:rPr>
              <a:t>Look to identify the level of danger an abused person may be experiencing</a:t>
            </a:r>
            <a:endParaRPr lang="en-US" dirty="0"/>
          </a:p>
        </p:txBody>
      </p:sp>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p:txBody>
          <a:bodyPr/>
          <a:lstStyle/>
          <a:p>
            <a:r>
              <a:rPr lang="en-US" dirty="0">
                <a:latin typeface="Arial"/>
                <a:cs typeface="Arial"/>
              </a:rPr>
              <a:t>safety</a:t>
            </a:r>
            <a:endParaRPr lang="en-US" dirty="0"/>
          </a:p>
          <a:p>
            <a:endParaRPr lang="en-US" dirty="0"/>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6"/>
          <a:srcRect t="113" b="113"/>
          <a:stretch/>
        </p:blipFill>
        <p:spPr/>
      </p:pic>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p:txBody>
          <a:bodyPr/>
          <a:lstStyle/>
          <a:p>
            <a:r>
              <a:rPr lang="en-US" dirty="0">
                <a:ea typeface="+mn-lt"/>
                <a:cs typeface="+mn-lt"/>
              </a:rPr>
              <a:t>Are used for case planning to reduce to reduce threats to safety</a:t>
            </a:r>
            <a:endParaRPr lang="en-US" dirty="0"/>
          </a:p>
        </p:txBody>
      </p:sp>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p:txBody>
          <a:bodyPr/>
          <a:lstStyle/>
          <a:p>
            <a:r>
              <a:rPr lang="en-US" dirty="0">
                <a:latin typeface="Arial"/>
                <a:cs typeface="Arial"/>
              </a:rPr>
              <a:t>Risk</a:t>
            </a:r>
            <a:endParaRPr lang="en-US" dirty="0"/>
          </a:p>
          <a:p>
            <a:endParaRPr lang="en-US" dirty="0"/>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7"/>
          <a:srcRect t="543" b="543"/>
          <a:stretch/>
        </p:blipFill>
        <p:spPr/>
      </p:pic>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p:txBody>
          <a:bodyPr/>
          <a:lstStyle/>
          <a:p>
            <a:r>
              <a:rPr lang="en-US" dirty="0"/>
              <a:t>Uses risk to identify threats to safety</a:t>
            </a:r>
            <a:endParaRPr lang="en-US" dirty="0">
              <a:cs typeface="Sabon Next LT"/>
            </a:endParaRPr>
          </a:p>
        </p:txBody>
      </p:sp>
    </p:spTree>
    <p:extLst>
      <p:ext uri="{BB962C8B-B14F-4D97-AF65-F5344CB8AC3E}">
        <p14:creationId xmlns:p14="http://schemas.microsoft.com/office/powerpoint/2010/main" val="160049450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 id="{18518462-57BD-4B9F-9628-24DEFF39786A}" vid="{86105DA6-E613-46C4-BC07-43C4C2AF6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10474</TotalTime>
  <Words>5335</Words>
  <Application>Microsoft Office PowerPoint</Application>
  <PresentationFormat>Widescreen</PresentationFormat>
  <Paragraphs>581</Paragraphs>
  <Slides>61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Arial Black</vt:lpstr>
      <vt:lpstr>Arial,Sans-Serif</vt:lpstr>
      <vt:lpstr>Calibri</vt:lpstr>
      <vt:lpstr>Sabon Next LT</vt:lpstr>
      <vt:lpstr>Times New Roman</vt:lpstr>
      <vt:lpstr>Office Theme</vt:lpstr>
      <vt:lpstr>Risk and Race </vt:lpstr>
      <vt:lpstr>AGENDA</vt:lpstr>
      <vt:lpstr>A History of Risk</vt:lpstr>
      <vt:lpstr>Rise of Risk Assessment in Criminal Justice</vt:lpstr>
      <vt:lpstr>Defining Risk</vt:lpstr>
      <vt:lpstr>Risk =  </vt:lpstr>
      <vt:lpstr>Types of Risk Tools  </vt:lpstr>
      <vt:lpstr>Pre-Trial Risk Tools</vt:lpstr>
      <vt:lpstr>Lethality Assessment</vt:lpstr>
      <vt:lpstr>Risk Need Responsivity  Tools</vt:lpstr>
      <vt:lpstr>Risk and Reducing Recidivism</vt:lpstr>
      <vt:lpstr>The risk principle</vt:lpstr>
      <vt:lpstr>Negative Effects of Intensive Interventions</vt:lpstr>
      <vt:lpstr>Risk-Need Based Interventions</vt:lpstr>
      <vt:lpstr>Risk &amp; Racial Bias</vt:lpstr>
      <vt:lpstr>Racial &amp; Ethnic Disparities</vt:lpstr>
      <vt:lpstr>Why is that?</vt:lpstr>
      <vt:lpstr>Why is that?</vt:lpstr>
      <vt:lpstr>Research is Mixed</vt:lpstr>
      <vt:lpstr>Is the Tool Increasing or decreasing Disparities?</vt:lpstr>
      <vt:lpstr>Three considerations</vt:lpstr>
      <vt:lpstr>1) Is the Tool biased?</vt:lpstr>
      <vt:lpstr>How do we know if a factor is a proxy???</vt:lpstr>
      <vt:lpstr>Risk Factors</vt:lpstr>
      <vt:lpstr>Criminal history</vt:lpstr>
      <vt:lpstr>How Bias is in the numbers</vt:lpstr>
      <vt:lpstr>Study of criminal cases in NYC 2019</vt:lpstr>
      <vt:lpstr>Sources</vt:lpstr>
      <vt:lpstr>Sources</vt:lpstr>
      <vt:lpstr>Sources</vt:lpstr>
      <vt:lpstr>Sources</vt:lpstr>
      <vt:lpstr>How Bias is in the numbers</vt:lpstr>
      <vt:lpstr>How Bias is in the numbers</vt:lpstr>
      <vt:lpstr>Can Dynamic Factors Be Proxies?</vt:lpstr>
      <vt:lpstr>Recent Work on the OYAS</vt:lpstr>
      <vt:lpstr>Oyas and race</vt:lpstr>
      <vt:lpstr>Individual Items and Race</vt:lpstr>
      <vt:lpstr>Could these factors be proxies?</vt:lpstr>
      <vt:lpstr>PowerPoint Presentation</vt:lpstr>
      <vt:lpstr>Do the algorithms work equally well for all races?</vt:lpstr>
      <vt:lpstr>Mis-classification</vt:lpstr>
      <vt:lpstr>Because an instrument predicts well in the aggregate does not mean it predicts risk with every subpopulation</vt:lpstr>
      <vt:lpstr>Ohio Youth Assessment System:  A closer look at the Research</vt:lpstr>
      <vt:lpstr>Does the total score predict recidivism? </vt:lpstr>
      <vt:lpstr>McCafferty (2018) Recidivism Rates by Race</vt:lpstr>
      <vt:lpstr>Is the story over?</vt:lpstr>
      <vt:lpstr>Youth Level of Service/Case Management Inventory</vt:lpstr>
      <vt:lpstr>State of the research</vt:lpstr>
      <vt:lpstr>Where does research on rnr tools go from here?</vt:lpstr>
      <vt:lpstr>Three considerations</vt:lpstr>
      <vt:lpstr>2) Where is the tool being used?</vt:lpstr>
      <vt:lpstr>3) How is the tool being used?</vt:lpstr>
      <vt:lpstr>3) How is the tool being used?</vt:lpstr>
      <vt:lpstr>3) How is the tool being used?</vt:lpstr>
      <vt:lpstr>How to improve outcomes for BIPOC?</vt:lpstr>
      <vt:lpstr>Mitigating Racial Bias</vt:lpstr>
      <vt:lpstr>Mitigate Bias in the Tools</vt:lpstr>
      <vt:lpstr>Mitigating Bias in the process</vt:lpstr>
      <vt:lpstr>Mitigating Bias in the People</vt:lpstr>
      <vt:lpstr>SUMMARY </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Reed, Jamie</dc:creator>
  <cp:lastModifiedBy>Reed, Jamie</cp:lastModifiedBy>
  <cp:revision>1555</cp:revision>
  <dcterms:created xsi:type="dcterms:W3CDTF">2022-10-18T15:29:26Z</dcterms:created>
  <dcterms:modified xsi:type="dcterms:W3CDTF">2023-10-16T19:31:25Z</dcterms:modified>
</cp:coreProperties>
</file>